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66"/>
  </p:notesMasterIdLst>
  <p:sldIdLst>
    <p:sldId id="256" r:id="rId2"/>
    <p:sldId id="295" r:id="rId3"/>
    <p:sldId id="298" r:id="rId4"/>
    <p:sldId id="306" r:id="rId5"/>
    <p:sldId id="299" r:id="rId6"/>
    <p:sldId id="307" r:id="rId7"/>
    <p:sldId id="371" r:id="rId8"/>
    <p:sldId id="308" r:id="rId9"/>
    <p:sldId id="369" r:id="rId10"/>
    <p:sldId id="300" r:id="rId11"/>
    <p:sldId id="309" r:id="rId12"/>
    <p:sldId id="310" r:id="rId13"/>
    <p:sldId id="313" r:id="rId14"/>
    <p:sldId id="316" r:id="rId15"/>
    <p:sldId id="315" r:id="rId16"/>
    <p:sldId id="320" r:id="rId17"/>
    <p:sldId id="321" r:id="rId18"/>
    <p:sldId id="317" r:id="rId19"/>
    <p:sldId id="318" r:id="rId20"/>
    <p:sldId id="372" r:id="rId21"/>
    <p:sldId id="319" r:id="rId22"/>
    <p:sldId id="301" r:id="rId23"/>
    <p:sldId id="322" r:id="rId24"/>
    <p:sldId id="323" r:id="rId25"/>
    <p:sldId id="330" r:id="rId26"/>
    <p:sldId id="324" r:id="rId27"/>
    <p:sldId id="325" r:id="rId28"/>
    <p:sldId id="326" r:id="rId29"/>
    <p:sldId id="327" r:id="rId30"/>
    <p:sldId id="302" r:id="rId31"/>
    <p:sldId id="331" r:id="rId32"/>
    <p:sldId id="332" r:id="rId33"/>
    <p:sldId id="333" r:id="rId34"/>
    <p:sldId id="334" r:id="rId35"/>
    <p:sldId id="348" r:id="rId36"/>
    <p:sldId id="335" r:id="rId37"/>
    <p:sldId id="336" r:id="rId38"/>
    <p:sldId id="337" r:id="rId39"/>
    <p:sldId id="339" r:id="rId40"/>
    <p:sldId id="338" r:id="rId41"/>
    <p:sldId id="340" r:id="rId42"/>
    <p:sldId id="341" r:id="rId43"/>
    <p:sldId id="303" r:id="rId44"/>
    <p:sldId id="349" r:id="rId45"/>
    <p:sldId id="350" r:id="rId46"/>
    <p:sldId id="355" r:id="rId47"/>
    <p:sldId id="305" r:id="rId48"/>
    <p:sldId id="360" r:id="rId49"/>
    <p:sldId id="380" r:id="rId50"/>
    <p:sldId id="381" r:id="rId51"/>
    <p:sldId id="379" r:id="rId52"/>
    <p:sldId id="374" r:id="rId53"/>
    <p:sldId id="375" r:id="rId54"/>
    <p:sldId id="376" r:id="rId55"/>
    <p:sldId id="377" r:id="rId56"/>
    <p:sldId id="378" r:id="rId57"/>
    <p:sldId id="373" r:id="rId58"/>
    <p:sldId id="368" r:id="rId59"/>
    <p:sldId id="370" r:id="rId60"/>
    <p:sldId id="362" r:id="rId61"/>
    <p:sldId id="367" r:id="rId62"/>
    <p:sldId id="363" r:id="rId63"/>
    <p:sldId id="297" r:id="rId64"/>
    <p:sldId id="296" r:id="rId65"/>
  </p:sldIdLst>
  <p:sldSz cx="9144000" cy="5143500" type="screen16x9"/>
  <p:notesSz cx="6858000" cy="9144000"/>
  <p:embeddedFontLs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Lucida Console" panose="020B0609040504020204" pitchFamily="49" charset="0"/>
      <p:regular r:id="rId73"/>
    </p:embeddedFont>
    <p:embeddedFont>
      <p:font typeface="Montserrat" panose="00000500000000000000" pitchFamily="2" charset="0"/>
      <p:regular r:id="rId74"/>
      <p:bold r:id="rId75"/>
      <p:italic r:id="rId76"/>
      <p:boldItalic r:id="rId77"/>
    </p:embeddedFont>
    <p:embeddedFont>
      <p:font typeface="PT Serif" panose="020A0603040505020204" pitchFamily="18"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7B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21C1C1-75DF-437C-8602-97C008D75F03}" v="335" dt="2022-07-27T00:49:55.427"/>
  </p1510:revLst>
</p1510:revInfo>
</file>

<file path=ppt/tableStyles.xml><?xml version="1.0" encoding="utf-8"?>
<a:tblStyleLst xmlns:a="http://schemas.openxmlformats.org/drawingml/2006/main" def="{4E4EEC15-A9DF-411B-84D9-FE5B546B08F0}">
  <a:tblStyle styleId="{4E4EEC15-A9DF-411B-84D9-FE5B546B08F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6D7A6AC-8C31-4B84-A4D2-314A5D9CE93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6" autoAdjust="0"/>
    <p:restoredTop sz="75000" autoAdjust="0"/>
  </p:normalViewPr>
  <p:slideViewPr>
    <p:cSldViewPr snapToGrid="0">
      <p:cViewPr varScale="1">
        <p:scale>
          <a:sx n="116" d="100"/>
          <a:sy n="116" d="100"/>
        </p:scale>
        <p:origin x="549"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datasheetarchive.com/K9F1G08U0-datasheet.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kynix.com/Detail/246017/PS2251-50-F.html"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frontx.com/cpx108_2.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urceforge.net/projects/win32diskimager/"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github.com/ReFirmLabs/binwalk"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dslreports.com/forum/remark,26961186"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ye.security/en/blog/undocumented-user-account-in-zyxel-products-cve-2020-29583"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evening, DEF CON! And happy 30</a:t>
            </a:r>
            <a:r>
              <a:rPr lang="en-US" baseline="30000" dirty="0"/>
              <a:t>th</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how was everyone’s first day? Show of hands, first DEF CON?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That’s great, welcome, glad you’re enjoying it – there’s lots more for you to see tonight, Hacker Jeopardy is here after this, so let’s get started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Zy</a:t>
            </a:r>
            <a:r>
              <a:rPr lang="en-US" dirty="0"/>
              <a:t>-Cell</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zyxel123</a:t>
            </a:r>
          </a:p>
          <a:p>
            <a:pPr marL="139700" indent="0">
              <a:buNone/>
            </a:pPr>
            <a:r>
              <a:rPr lang="en-US" dirty="0"/>
              <a:t>https://github.com/kimci86/bkcrack</a:t>
            </a:r>
          </a:p>
          <a:p>
            <a:pPr marL="139700" indent="0">
              <a:buNone/>
            </a:pPr>
            <a:r>
              <a:rPr lang="en-US" dirty="0"/>
              <a:t>So it looks like we need a file from inside the archive</a:t>
            </a:r>
          </a:p>
        </p:txBody>
      </p:sp>
    </p:spTree>
    <p:extLst>
      <p:ext uri="{BB962C8B-B14F-4D97-AF65-F5344CB8AC3E}">
        <p14:creationId xmlns:p14="http://schemas.microsoft.com/office/powerpoint/2010/main" val="1664296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9368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of course it’s our very last resort</a:t>
            </a:r>
          </a:p>
        </p:txBody>
      </p:sp>
    </p:spTree>
    <p:extLst>
      <p:ext uri="{BB962C8B-B14F-4D97-AF65-F5344CB8AC3E}">
        <p14:creationId xmlns:p14="http://schemas.microsoft.com/office/powerpoint/2010/main" val="1347509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this doesn’t feel great, and I realized what I had here was a chicken and egg problem</a:t>
            </a:r>
          </a:p>
        </p:txBody>
      </p:sp>
    </p:spTree>
    <p:extLst>
      <p:ext uri="{BB962C8B-B14F-4D97-AF65-F5344CB8AC3E}">
        <p14:creationId xmlns:p14="http://schemas.microsoft.com/office/powerpoint/2010/main" val="2633939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I’ve got an encrypted firmware and a device that knows how to decrypt it, so somewhere the firmware is decrypted</a:t>
            </a:r>
          </a:p>
          <a:p>
            <a:r>
              <a:rPr lang="en-US" dirty="0"/>
              <a:t>It just so happens that I’m a hoarder so I have the previous generation of this device on the shelf</a:t>
            </a:r>
          </a:p>
          <a:p>
            <a:r>
              <a:rPr lang="en-US" dirty="0"/>
              <a:t>So let’s pull it out and put it on a bench</a:t>
            </a:r>
          </a:p>
        </p:txBody>
      </p:sp>
    </p:spTree>
    <p:extLst>
      <p:ext uri="{BB962C8B-B14F-4D97-AF65-F5344CB8AC3E}">
        <p14:creationId xmlns:p14="http://schemas.microsoft.com/office/powerpoint/2010/main" val="474012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142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it is in use, definitely not a candidate for /r/</a:t>
            </a:r>
            <a:r>
              <a:rPr lang="en-US" dirty="0" err="1"/>
              <a:t>cableporn</a:t>
            </a:r>
            <a:endParaRPr lang="en-US" dirty="0"/>
          </a:p>
        </p:txBody>
      </p:sp>
    </p:spTree>
    <p:extLst>
      <p:ext uri="{BB962C8B-B14F-4D97-AF65-F5344CB8AC3E}">
        <p14:creationId xmlns:p14="http://schemas.microsoft.com/office/powerpoint/2010/main" val="2706043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main board, the ports are along the bottom, serial port along the top, just your typical MIPS box</a:t>
            </a:r>
          </a:p>
        </p:txBody>
      </p:sp>
    </p:spTree>
    <p:extLst>
      <p:ext uri="{BB962C8B-B14F-4D97-AF65-F5344CB8AC3E}">
        <p14:creationId xmlns:p14="http://schemas.microsoft.com/office/powerpoint/2010/main" val="2552539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solidFill>
                  <a:srgbClr val="0000FF"/>
                </a:solidFill>
                <a:effectLst/>
                <a:latin typeface="Calibri Light" panose="020F0302020204030204" pitchFamily="34" charset="0"/>
                <a:ea typeface="Calibri Light" panose="020F0302020204030204" pitchFamily="34" charset="0"/>
                <a:cs typeface="Times New Roman" panose="02020603050405020304" pitchFamily="18" charset="0"/>
                <a:hlinkClick r:id="rId3"/>
              </a:rPr>
              <a:t>https://www.datasheetarchive.com/K9F1G08U0-datasheet.html</a:t>
            </a:r>
            <a:r>
              <a:rPr lang="en-US" sz="1800" dirty="0">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dirty="0"/>
              <a:t>This is the top view, but let’s look under it</a:t>
            </a:r>
          </a:p>
        </p:txBody>
      </p:sp>
    </p:spTree>
    <p:extLst>
      <p:ext uri="{BB962C8B-B14F-4D97-AF65-F5344CB8AC3E}">
        <p14:creationId xmlns:p14="http://schemas.microsoft.com/office/powerpoint/2010/main" val="2978467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solidFill>
                  <a:srgbClr val="0000FF"/>
                </a:solidFill>
                <a:effectLst/>
                <a:latin typeface="Calibri Light" panose="020F0302020204030204" pitchFamily="34" charset="0"/>
                <a:ea typeface="Calibri Light" panose="020F0302020204030204" pitchFamily="34" charset="0"/>
                <a:cs typeface="Times New Roman" panose="02020603050405020304" pitchFamily="18" charset="0"/>
                <a:hlinkClick r:id="rId3"/>
              </a:rPr>
              <a:t>https://www.kynix.com/Detail/246017/PS2251-50-F.html</a:t>
            </a:r>
            <a:r>
              <a:rPr lang="en-US" sz="1800" dirty="0">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solidFill>
                  <a:srgbClr val="0000FF"/>
                </a:solidFill>
                <a:effectLst/>
                <a:latin typeface="Calibri Light" panose="020F0302020204030204" pitchFamily="34" charset="0"/>
                <a:ea typeface="Calibri Light" panose="020F0302020204030204" pitchFamily="34" charset="0"/>
                <a:cs typeface="Times New Roman" panose="02020603050405020304" pitchFamily="18" charset="0"/>
                <a:hlinkClick r:id="rId4"/>
              </a:rPr>
              <a:t>https://frontx.com/cpx108_2.html</a:t>
            </a:r>
            <a:r>
              <a:rPr lang="en-US" sz="1800" dirty="0">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It turns out the 10 pin connector is the same thing you’d see on your typical desktop </a:t>
            </a:r>
            <a:r>
              <a:rPr lang="en-US" sz="1800" dirty="0" err="1">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motherboad</a:t>
            </a:r>
            <a:r>
              <a:rPr lang="en-US" sz="18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 to connect the external USB ports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dirty="0"/>
              <a:t>The </a:t>
            </a:r>
            <a:r>
              <a:rPr lang="en-US" dirty="0" err="1"/>
              <a:t>Phison</a:t>
            </a:r>
            <a:r>
              <a:rPr lang="en-US" dirty="0"/>
              <a:t> chip is your typical NAND to USB storage chip, you see them on thumb drives all the time</a:t>
            </a:r>
          </a:p>
        </p:txBody>
      </p:sp>
    </p:spTree>
    <p:extLst>
      <p:ext uri="{BB962C8B-B14F-4D97-AF65-F5344CB8AC3E}">
        <p14:creationId xmlns:p14="http://schemas.microsoft.com/office/powerpoint/2010/main" val="3862174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We’ll talk about how I got into this</a:t>
            </a:r>
          </a:p>
          <a:p>
            <a:r>
              <a:rPr lang="en-US" dirty="0"/>
              <a:t>All the different analysis that went into it</a:t>
            </a:r>
          </a:p>
          <a:p>
            <a:r>
              <a:rPr lang="en-US" dirty="0"/>
              <a:t>Where that gets us later</a:t>
            </a:r>
          </a:p>
          <a:p>
            <a:r>
              <a:rPr lang="en-US" dirty="0"/>
              <a:t>And what’s left to do</a:t>
            </a:r>
          </a:p>
        </p:txBody>
      </p:sp>
    </p:spTree>
    <p:extLst>
      <p:ext uri="{BB962C8B-B14F-4D97-AF65-F5344CB8AC3E}">
        <p14:creationId xmlns:p14="http://schemas.microsoft.com/office/powerpoint/2010/main" val="1743371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can shove some pins into the USB header and solder them to half of a USB cable</a:t>
            </a:r>
          </a:p>
        </p:txBody>
      </p:sp>
    </p:spTree>
    <p:extLst>
      <p:ext uri="{BB962C8B-B14F-4D97-AF65-F5344CB8AC3E}">
        <p14:creationId xmlns:p14="http://schemas.microsoft.com/office/powerpoint/2010/main" val="2142804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solidFill>
                  <a:srgbClr val="0000FF"/>
                </a:solidFill>
                <a:effectLst/>
                <a:latin typeface="Calibri Light" panose="020F0302020204030204" pitchFamily="34" charset="0"/>
                <a:ea typeface="Calibri Light" panose="020F0302020204030204" pitchFamily="34" charset="0"/>
                <a:cs typeface="Times New Roman" panose="02020603050405020304" pitchFamily="18" charset="0"/>
                <a:hlinkClick r:id="rId3"/>
              </a:rPr>
              <a:t>https://sourceforge.net/projects/win32diskimager/</a:t>
            </a:r>
            <a:endParaRPr lang="en-US" sz="1800" dirty="0">
              <a:solidFill>
                <a:srgbClr val="0000FF"/>
              </a:solidFill>
              <a:effectLst/>
              <a:latin typeface="Calibri Light" panose="020F0302020204030204" pitchFamily="34" charset="0"/>
              <a:ea typeface="Calibri Light" panose="020F0302020204030204" pitchFamily="34" charset="0"/>
              <a:cs typeface="Times New Roman" panose="02020603050405020304" pitchFamily="18" charset="0"/>
            </a:endParaRPr>
          </a:p>
          <a:p>
            <a:r>
              <a:rPr lang="en-US" sz="1800" dirty="0">
                <a:solidFill>
                  <a:srgbClr val="2F5496"/>
                </a:solidFill>
                <a:effectLst/>
                <a:latin typeface="Calibri Light" panose="020F0302020204030204" pitchFamily="34" charset="0"/>
                <a:ea typeface="Calibri Light" panose="020F0302020204030204" pitchFamily="34" charset="0"/>
                <a:cs typeface="Times New Roman" panose="02020603050405020304" pitchFamily="18" charset="0"/>
                <a:hlinkClick r:id="rId4"/>
              </a:rPr>
              <a:t>https://github.com/ReFirmLabs/binwalk</a:t>
            </a:r>
            <a:endParaRPr lang="en-US" dirty="0"/>
          </a:p>
        </p:txBody>
      </p:sp>
    </p:spTree>
    <p:extLst>
      <p:ext uri="{BB962C8B-B14F-4D97-AF65-F5344CB8AC3E}">
        <p14:creationId xmlns:p14="http://schemas.microsoft.com/office/powerpoint/2010/main" val="3322328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Well, now we have a starting point!</a:t>
            </a:r>
          </a:p>
        </p:txBody>
      </p:sp>
    </p:spTree>
    <p:extLst>
      <p:ext uri="{BB962C8B-B14F-4D97-AF65-F5344CB8AC3E}">
        <p14:creationId xmlns:p14="http://schemas.microsoft.com/office/powerpoint/2010/main" val="1051802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459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739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we’ll look for the static page</a:t>
            </a:r>
          </a:p>
          <a:p>
            <a:r>
              <a:rPr lang="en-US" dirty="0"/>
              <a:t>…so we’ll run strings</a:t>
            </a:r>
          </a:p>
          <a:p>
            <a:r>
              <a:rPr lang="en-US" dirty="0"/>
              <a:t>Throw that file name into Google and get one result</a:t>
            </a:r>
          </a:p>
        </p:txBody>
      </p:sp>
    </p:spTree>
    <p:extLst>
      <p:ext uri="{BB962C8B-B14F-4D97-AF65-F5344CB8AC3E}">
        <p14:creationId xmlns:p14="http://schemas.microsoft.com/office/powerpoint/2010/main" val="1416945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solidFill>
                  <a:srgbClr val="0000FF"/>
                </a:solidFill>
                <a:effectLst/>
                <a:latin typeface="Calibri Light" panose="020F0302020204030204" pitchFamily="34" charset="0"/>
                <a:ea typeface="Calibri Light" panose="020F0302020204030204" pitchFamily="34" charset="0"/>
                <a:cs typeface="Times New Roman" panose="02020603050405020304" pitchFamily="18" charset="0"/>
                <a:hlinkClick r:id="rId3"/>
              </a:rPr>
              <a:t>https://www.dslreports.com/forum/remark,26961186</a:t>
            </a:r>
            <a:r>
              <a:rPr lang="en-US" sz="1800" dirty="0">
                <a:solidFill>
                  <a:srgbClr val="1F3763"/>
                </a:solidFill>
                <a:effectLst/>
                <a:latin typeface="Calibri Light" panose="020F0302020204030204" pitchFamily="34" charset="0"/>
                <a:ea typeface="Calibri Light" panose="020F0302020204030204" pitchFamily="34" charset="0"/>
              </a:rPr>
              <a:t> </a:t>
            </a:r>
          </a:p>
          <a:p>
            <a:r>
              <a:rPr lang="en-US" sz="1800" dirty="0">
                <a:solidFill>
                  <a:srgbClr val="1F3763"/>
                </a:solidFill>
                <a:effectLst/>
                <a:latin typeface="Calibri Light" panose="020F0302020204030204" pitchFamily="34" charset="0"/>
              </a:rPr>
              <a:t>Just one single solitary result</a:t>
            </a:r>
            <a:endParaRPr lang="en-US" dirty="0"/>
          </a:p>
        </p:txBody>
      </p:sp>
    </p:spTree>
    <p:extLst>
      <p:ext uri="{BB962C8B-B14F-4D97-AF65-F5344CB8AC3E}">
        <p14:creationId xmlns:p14="http://schemas.microsoft.com/office/powerpoint/2010/main" val="2032545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Devices have the same processor architecture</a:t>
            </a:r>
          </a:p>
          <a:p>
            <a:r>
              <a:rPr lang="en-US" dirty="0"/>
              <a:t>Firmware formats: encrypted zip, trailing bytes</a:t>
            </a:r>
          </a:p>
          <a:p>
            <a:r>
              <a:rPr lang="en-US" dirty="0"/>
              <a:t>There’s no information whatsoever on the Internet as to how to decrypt these files – from the vendor perspective it </a:t>
            </a:r>
            <a:r>
              <a:rPr lang="en-US" dirty="0" err="1"/>
              <a:t>ain’t</a:t>
            </a:r>
            <a:r>
              <a:rPr lang="en-US" dirty="0"/>
              <a:t> broke</a:t>
            </a:r>
          </a:p>
        </p:txBody>
      </p:sp>
    </p:spTree>
    <p:extLst>
      <p:ext uri="{BB962C8B-B14F-4D97-AF65-F5344CB8AC3E}">
        <p14:creationId xmlns:p14="http://schemas.microsoft.com/office/powerpoint/2010/main" val="3597729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1496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you’ve been living under a rock, this is a free disassembler and </a:t>
            </a:r>
            <a:r>
              <a:rPr lang="en-US" dirty="0" err="1"/>
              <a:t>decompiler</a:t>
            </a:r>
            <a:r>
              <a:rPr lang="en-US" dirty="0"/>
              <a:t> by the National Security Agency</a:t>
            </a:r>
          </a:p>
        </p:txBody>
      </p:sp>
    </p:spTree>
    <p:extLst>
      <p:ext uri="{BB962C8B-B14F-4D97-AF65-F5344CB8AC3E}">
        <p14:creationId xmlns:p14="http://schemas.microsoft.com/office/powerpoint/2010/main" val="2003050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45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9499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87329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Right off the bat we open the file for read and seek to 124K from the end of the file</a:t>
            </a:r>
          </a:p>
          <a:p>
            <a:r>
              <a:rPr lang="en-US" dirty="0"/>
              <a:t>Now I’m not saying I don’t believe in coincidences, but this should look familiar</a:t>
            </a:r>
          </a:p>
        </p:txBody>
      </p:sp>
    </p:spTree>
    <p:extLst>
      <p:ext uri="{BB962C8B-B14F-4D97-AF65-F5344CB8AC3E}">
        <p14:creationId xmlns:p14="http://schemas.microsoft.com/office/powerpoint/2010/main" val="37834259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could plug a tool in here that could spit out the password because we have direct control of that parameter</a:t>
            </a:r>
          </a:p>
          <a:p>
            <a:r>
              <a:rPr lang="en-US" dirty="0"/>
              <a:t>I didn’t tell the conference reviewers that I was going to release a tool today, so I’m going to put it on the screen and it’ll be our little secret</a:t>
            </a:r>
          </a:p>
        </p:txBody>
      </p:sp>
    </p:spTree>
    <p:extLst>
      <p:ext uri="{BB962C8B-B14F-4D97-AF65-F5344CB8AC3E}">
        <p14:creationId xmlns:p14="http://schemas.microsoft.com/office/powerpoint/2010/main" val="3539215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the most complicated tool I’ve ever released</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 stop, please don’t take any pictures, it’s super proprietary</a:t>
            </a:r>
          </a:p>
        </p:txBody>
      </p:sp>
    </p:spTree>
    <p:extLst>
      <p:ext uri="{BB962C8B-B14F-4D97-AF65-F5344CB8AC3E}">
        <p14:creationId xmlns:p14="http://schemas.microsoft.com/office/powerpoint/2010/main" val="1591472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solidFill>
                  <a:srgbClr val="2F5496"/>
                </a:solidFill>
                <a:effectLst/>
                <a:latin typeface="Calibri Light" panose="020F0302020204030204" pitchFamily="34" charset="0"/>
                <a:ea typeface="Calibri Light" panose="020F0302020204030204" pitchFamily="34" charset="0"/>
                <a:cs typeface="Times New Roman" panose="02020603050405020304" pitchFamily="18" charset="0"/>
              </a:rPr>
              <a:t>You can feed the extractor any firmware file and it quickly outputs the password for easy extraction with 7zip. Success!</a:t>
            </a:r>
            <a:endParaRPr lang="en-US" dirty="0"/>
          </a:p>
        </p:txBody>
      </p:sp>
    </p:spTree>
    <p:extLst>
      <p:ext uri="{BB962C8B-B14F-4D97-AF65-F5344CB8AC3E}">
        <p14:creationId xmlns:p14="http://schemas.microsoft.com/office/powerpoint/2010/main" val="22508710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can we see the bug yet?</a:t>
            </a:r>
            <a:endParaRPr dirty="0"/>
          </a:p>
        </p:txBody>
      </p:sp>
    </p:spTree>
    <p:extLst>
      <p:ext uri="{BB962C8B-B14F-4D97-AF65-F5344CB8AC3E}">
        <p14:creationId xmlns:p14="http://schemas.microsoft.com/office/powerpoint/2010/main" val="967094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err="1"/>
              <a:t>Zyxel</a:t>
            </a:r>
            <a:r>
              <a:rPr lang="en-US" sz="1100" dirty="0"/>
              <a:t> effectively memory-holed these backdoored firmware versions from the Internet. They’re just gone.</a:t>
            </a:r>
          </a:p>
          <a:p>
            <a:r>
              <a:rPr lang="en-US" sz="1100" dirty="0"/>
              <a:t>So I </a:t>
            </a:r>
            <a:r>
              <a:rPr lang="en-US" sz="1100" dirty="0" err="1"/>
              <a:t>DMed</a:t>
            </a:r>
            <a:r>
              <a:rPr lang="en-US" sz="1100" dirty="0"/>
              <a:t> the researcher, </a:t>
            </a:r>
            <a:r>
              <a:rPr lang="en-US" sz="1100" dirty="0" err="1"/>
              <a:t>Neils</a:t>
            </a:r>
            <a:r>
              <a:rPr lang="en-US" sz="1100" dirty="0"/>
              <a:t> </a:t>
            </a:r>
            <a:r>
              <a:rPr lang="en-US" sz="1100" dirty="0" err="1"/>
              <a:t>Teusink</a:t>
            </a:r>
            <a:r>
              <a:rPr lang="en-US" sz="1100" dirty="0"/>
              <a:t> on Twitter! He sent his copy for the USG40 over</a:t>
            </a:r>
          </a:p>
          <a:p>
            <a:endParaRPr lang="en-US" dirty="0"/>
          </a:p>
        </p:txBody>
      </p:sp>
    </p:spTree>
    <p:extLst>
      <p:ext uri="{BB962C8B-B14F-4D97-AF65-F5344CB8AC3E}">
        <p14:creationId xmlns:p14="http://schemas.microsoft.com/office/powerpoint/2010/main" val="25047130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37424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20168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was December 2020, we all just got through the first year of the plague, and things were looking up! Vaccines were just over the horizon and things were actually looking a little hopeful!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then like usual it all gets ruined because I got an email.</a:t>
            </a:r>
            <a:endParaRPr dirty="0"/>
          </a:p>
        </p:txBody>
      </p:sp>
    </p:spTree>
    <p:extLst>
      <p:ext uri="{BB962C8B-B14F-4D97-AF65-F5344CB8AC3E}">
        <p14:creationId xmlns:p14="http://schemas.microsoft.com/office/powerpoint/2010/main" val="526703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1546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t>Turn the </a:t>
            </a:r>
            <a:r>
              <a:rPr lang="en-US" sz="1800" dirty="0" err="1"/>
              <a:t>deobfuscation</a:t>
            </a:r>
            <a:r>
              <a:rPr lang="en-US" sz="1800" dirty="0"/>
              <a:t> algorithm into a Python script so you can just point it at a firmware file and get the password</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And I hope someone does this because it’d be so much better than the </a:t>
            </a:r>
            <a:r>
              <a:rPr lang="en-US" sz="1800" dirty="0" err="1">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Rubegoldberg’s</a:t>
            </a:r>
            <a:r>
              <a:rPr lang="en-US" sz="1800" dirty="0">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 machine I have going on here</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But I also mentioned I’m not releasing a tool, and </a:t>
            </a:r>
            <a:r>
              <a:rPr lang="en-US" sz="1800" dirty="0" err="1">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fsextract</a:t>
            </a:r>
            <a:r>
              <a:rPr lang="en-US" sz="1800" dirty="0">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 sure sounds like one, so how are you going to do that?</a:t>
            </a:r>
          </a:p>
        </p:txBody>
      </p:sp>
    </p:spTree>
    <p:extLst>
      <p:ext uri="{BB962C8B-B14F-4D97-AF65-F5344CB8AC3E}">
        <p14:creationId xmlns:p14="http://schemas.microsoft.com/office/powerpoint/2010/main" val="20893014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https://security.humanativaspa.it/zyxel-firmware-extraction-and-password-analysis/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If you Google HN Security </a:t>
            </a:r>
            <a:r>
              <a:rPr lang="en-US" sz="1800" dirty="0" err="1">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zyxel</a:t>
            </a:r>
            <a:r>
              <a:rPr lang="en-US" sz="1800" dirty="0">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 firmware they actually have a series of </a:t>
            </a:r>
            <a:r>
              <a:rPr lang="en-US" sz="1800" dirty="0" err="1">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Zyxel</a:t>
            </a:r>
            <a:r>
              <a:rPr lang="en-US" sz="1800" dirty="0">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 articles published this year, they’re good reads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And if you go that route no firewalls need to be harmed in the process of your research</a:t>
            </a:r>
          </a:p>
        </p:txBody>
      </p:sp>
    </p:spTree>
    <p:extLst>
      <p:ext uri="{BB962C8B-B14F-4D97-AF65-F5344CB8AC3E}">
        <p14:creationId xmlns:p14="http://schemas.microsoft.com/office/powerpoint/2010/main" val="3286159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Here’s their screenshot of the </a:t>
            </a:r>
            <a:r>
              <a:rPr lang="en-US" sz="1800" dirty="0" err="1">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binwalk</a:t>
            </a:r>
            <a:r>
              <a:rPr lang="en-US" sz="1800" dirty="0">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 of the .</a:t>
            </a:r>
            <a:r>
              <a:rPr lang="en-US" sz="1800" dirty="0" err="1">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ri</a:t>
            </a:r>
            <a:r>
              <a:rPr lang="en-US" sz="1800" dirty="0">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 file, it’s right there</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So we thank our firewalls for their sacrifice and protecting me from just looking at what was literally right there</a:t>
            </a:r>
          </a:p>
        </p:txBody>
      </p:sp>
    </p:spTree>
    <p:extLst>
      <p:ext uri="{BB962C8B-B14F-4D97-AF65-F5344CB8AC3E}">
        <p14:creationId xmlns:p14="http://schemas.microsoft.com/office/powerpoint/2010/main" val="31716800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t>EMBA’s a really great firmware analysis tool </a:t>
            </a:r>
            <a:r>
              <a:rPr lang="en-US" sz="1800"/>
              <a:t>that’s still pretty new</a:t>
            </a:r>
            <a:endParaRPr lang="en-US" sz="1800" dirty="0">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endParaRPr>
          </a:p>
        </p:txBody>
      </p:sp>
    </p:spTree>
    <p:extLst>
      <p:ext uri="{BB962C8B-B14F-4D97-AF65-F5344CB8AC3E}">
        <p14:creationId xmlns:p14="http://schemas.microsoft.com/office/powerpoint/2010/main" val="1045209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rgbClr val="1F3763"/>
                </a:solidFill>
                <a:effectLst/>
                <a:latin typeface="Calibri Light" panose="020F0302020204030204" pitchFamily="34" charset="0"/>
                <a:ea typeface="Calibri Light" panose="020F0302020204030204" pitchFamily="34" charset="0"/>
              </a:rPr>
              <a:t>It generates a slick report at the end that shows everything it found and boy can it find a lot.</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Started out as a text output-only tool, but it’s recently gotten a really sweet web-based output that you can browse locally</a:t>
            </a:r>
            <a:endParaRPr lang="en-US" sz="1100" dirty="0">
              <a:solidFill>
                <a:srgbClr val="1F3763"/>
              </a:solidFill>
              <a:effectLst/>
              <a:latin typeface="Calibri Light" panose="020F0302020204030204" pitchFamily="34" charset="0"/>
              <a:ea typeface="Calibri Light" panose="020F0302020204030204" pitchFamily="34"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From our process above, it can do everything after the unzip process including automated </a:t>
            </a:r>
            <a:r>
              <a:rPr lang="en-US" sz="1100" dirty="0" err="1">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binwalk</a:t>
            </a:r>
            <a:r>
              <a:rPr lang="en-US" sz="1100" dirty="0">
                <a:solidFill>
                  <a:srgbClr val="1F3763"/>
                </a:solidFill>
                <a:effectLst/>
                <a:latin typeface="Calibri Light" panose="020F0302020204030204" pitchFamily="34" charset="0"/>
                <a:ea typeface="Calibri Light" panose="020F0302020204030204" pitchFamily="34" charset="0"/>
                <a:cs typeface="Times New Roman" panose="02020603050405020304" pitchFamily="18" charset="0"/>
              </a:rPr>
              <a:t>, check against known CVEs, and even emulation of the target binaries for the whole spectrum of static and dynamic analysis</a:t>
            </a:r>
            <a:endParaRPr lang="en-US" dirty="0"/>
          </a:p>
        </p:txBody>
      </p:sp>
    </p:spTree>
    <p:extLst>
      <p:ext uri="{BB962C8B-B14F-4D97-AF65-F5344CB8AC3E}">
        <p14:creationId xmlns:p14="http://schemas.microsoft.com/office/powerpoint/2010/main" val="4078841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The only thing I love more than </a:t>
            </a:r>
            <a:r>
              <a:rPr lang="en-US" dirty="0" err="1"/>
              <a:t>strcpy</a:t>
            </a:r>
            <a:r>
              <a:rPr lang="en-US" dirty="0"/>
              <a:t> is </a:t>
            </a:r>
            <a:r>
              <a:rPr lang="en-US" dirty="0" err="1"/>
              <a:t>memcpy</a:t>
            </a:r>
            <a:r>
              <a:rPr lang="en-US" dirty="0"/>
              <a:t>, and the only thing I love more than that is a binary that calls System with one or both of those two in it</a:t>
            </a:r>
          </a:p>
        </p:txBody>
      </p:sp>
    </p:spTree>
    <p:extLst>
      <p:ext uri="{BB962C8B-B14F-4D97-AF65-F5344CB8AC3E}">
        <p14:creationId xmlns:p14="http://schemas.microsoft.com/office/powerpoint/2010/main" val="20103365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I see a lot of files that can SUID to whatever, and while some make sense others definitely do not</a:t>
            </a:r>
          </a:p>
        </p:txBody>
      </p:sp>
    </p:spTree>
    <p:extLst>
      <p:ext uri="{BB962C8B-B14F-4D97-AF65-F5344CB8AC3E}">
        <p14:creationId xmlns:p14="http://schemas.microsoft.com/office/powerpoint/2010/main" val="39112281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p:txBody>
      </p:sp>
    </p:spTree>
    <p:extLst>
      <p:ext uri="{BB962C8B-B14F-4D97-AF65-F5344CB8AC3E}">
        <p14:creationId xmlns:p14="http://schemas.microsoft.com/office/powerpoint/2010/main" val="27592638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rgbClr val="1F3763"/>
                </a:solidFill>
                <a:effectLst/>
                <a:latin typeface="Calibri Light" panose="020F0302020204030204" pitchFamily="34" charset="0"/>
                <a:ea typeface="Calibri Light" panose="020F0302020204030204" pitchFamily="34" charset="0"/>
              </a:rPr>
              <a:t>It turns out EMBA on WSL might not be a long way off because I was working with the developer Michael Messner on how this can be done </a:t>
            </a:r>
          </a:p>
          <a:p>
            <a:r>
              <a:rPr lang="en-US" sz="1100" dirty="0">
                <a:solidFill>
                  <a:srgbClr val="1F3763"/>
                </a:solidFill>
                <a:effectLst/>
                <a:latin typeface="Calibri Light" panose="020F0302020204030204" pitchFamily="34" charset="0"/>
                <a:ea typeface="Calibri Light" panose="020F0302020204030204" pitchFamily="34" charset="0"/>
              </a:rPr>
              <a:t>The later version of EMBA have a dependency on Docker and WSL on Windows 10 has some manner of incompatibility, so the immediate answer was to load up an Ubuntu VM on Win 10, but that’s a heavier lift than maybe it should be.</a:t>
            </a:r>
          </a:p>
          <a:p>
            <a:r>
              <a:rPr lang="en-US" sz="1100" dirty="0">
                <a:solidFill>
                  <a:srgbClr val="1F3763"/>
                </a:solidFill>
                <a:effectLst/>
                <a:latin typeface="Calibri Light" panose="020F0302020204030204" pitchFamily="34" charset="0"/>
                <a:ea typeface="Calibri Light" panose="020F0302020204030204" pitchFamily="34" charset="0"/>
              </a:rPr>
              <a:t>And they added some improvements based on the decrypted </a:t>
            </a:r>
            <a:r>
              <a:rPr lang="en-US" sz="1100" dirty="0" err="1">
                <a:solidFill>
                  <a:srgbClr val="1F3763"/>
                </a:solidFill>
                <a:effectLst/>
                <a:latin typeface="Calibri Light" panose="020F0302020204030204" pitchFamily="34" charset="0"/>
                <a:ea typeface="Calibri Light" panose="020F0302020204030204" pitchFamily="34" charset="0"/>
              </a:rPr>
              <a:t>usermode</a:t>
            </a:r>
            <a:r>
              <a:rPr lang="en-US" sz="1100" dirty="0">
                <a:solidFill>
                  <a:srgbClr val="1F3763"/>
                </a:solidFill>
                <a:effectLst/>
                <a:latin typeface="Calibri Light" panose="020F0302020204030204" pitchFamily="34" charset="0"/>
                <a:ea typeface="Calibri Light" panose="020F0302020204030204" pitchFamily="34" charset="0"/>
              </a:rPr>
              <a:t> image that they wouldn’t have otherwise had access to</a:t>
            </a:r>
          </a:p>
        </p:txBody>
      </p:sp>
    </p:spTree>
    <p:extLst>
      <p:ext uri="{BB962C8B-B14F-4D97-AF65-F5344CB8AC3E}">
        <p14:creationId xmlns:p14="http://schemas.microsoft.com/office/powerpoint/2010/main" val="1369130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 like, you’ve got to be kidding me, right?</a:t>
            </a:r>
          </a:p>
        </p:txBody>
      </p:sp>
    </p:spTree>
    <p:extLst>
      <p:ext uri="{BB962C8B-B14F-4D97-AF65-F5344CB8AC3E}">
        <p14:creationId xmlns:p14="http://schemas.microsoft.com/office/powerpoint/2010/main" val="33472385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nSpc>
                <a:spcPct val="107000"/>
              </a:lnSpc>
              <a:spcBef>
                <a:spcPts val="200"/>
              </a:spcBef>
              <a:spcAft>
                <a:spcPts val="0"/>
              </a:spcAft>
              <a:buFont typeface="Arial" panose="020B0604020202020204" pitchFamily="34" charset="0"/>
              <a:buChar char="•"/>
            </a:pPr>
            <a:r>
              <a:rPr lang="en-US" dirty="0"/>
              <a:t>And the last thing I’d pay attention to is when </a:t>
            </a:r>
            <a:r>
              <a:rPr lang="en-US" dirty="0" err="1"/>
              <a:t>Zyxel</a:t>
            </a:r>
            <a:r>
              <a:rPr lang="en-US" dirty="0"/>
              <a:t> starts changing things</a:t>
            </a:r>
          </a:p>
        </p:txBody>
      </p:sp>
    </p:spTree>
    <p:extLst>
      <p:ext uri="{BB962C8B-B14F-4D97-AF65-F5344CB8AC3E}">
        <p14:creationId xmlns:p14="http://schemas.microsoft.com/office/powerpoint/2010/main" val="2844221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loved this diagram in a prior talk but I couldn't find it again so if you know who made it tag me on Twitter so I can cite them. Because in theory we're over here on the left where we can get the plaintext version of the format, and then there will be a transition, and then it'll be encrypted again and we won't be able to see anything</a:t>
            </a:r>
          </a:p>
          <a:p>
            <a:endParaRPr lang="en-US" dirty="0"/>
          </a:p>
          <a:p>
            <a:r>
              <a:rPr lang="en-US" dirty="0"/>
              <a:t>But to get here in the middle the firmware they publish that will understand the format changes going forward will itself be vulnerable to this process</a:t>
            </a:r>
          </a:p>
          <a:p>
            <a:r>
              <a:rPr lang="en-US" dirty="0"/>
              <a:t>And there will be dead-giveaway language to indicate which version has the new stuff</a:t>
            </a:r>
          </a:p>
          <a:p>
            <a:r>
              <a:rPr lang="en-US" dirty="0"/>
              <a:t>“you have to install version X before you can install version Y and beyond” in future updates because firmware before version X won’t know how to handle the new update mechanism introduced in version Y. It won’t conform to the old scheme.</a:t>
            </a:r>
          </a:p>
          <a:p>
            <a:endParaRPr lang="en-US" dirty="0"/>
          </a:p>
          <a:p>
            <a:r>
              <a:rPr lang="en-US" dirty="0"/>
              <a:t>Once you trace the upgrade flow in that intermediary version you’ll know how to decrypt the new protection scheme. I leave that as a fun </a:t>
            </a:r>
            <a:r>
              <a:rPr lang="en-US" dirty="0" err="1"/>
              <a:t>extercise</a:t>
            </a:r>
            <a:r>
              <a:rPr lang="en-US" dirty="0"/>
              <a:t> for the listener.</a:t>
            </a:r>
          </a:p>
        </p:txBody>
      </p:sp>
    </p:spTree>
    <p:extLst>
      <p:ext uri="{BB962C8B-B14F-4D97-AF65-F5344CB8AC3E}">
        <p14:creationId xmlns:p14="http://schemas.microsoft.com/office/powerpoint/2010/main" val="15658180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went by as I was making these slides and I think </a:t>
            </a:r>
            <a:r>
              <a:rPr lang="en-US" dirty="0" err="1"/>
              <a:t>stacksmashing</a:t>
            </a:r>
            <a:r>
              <a:rPr lang="en-US" dirty="0"/>
              <a:t> is presenting this year, but I thought it good to point out. I guess I’ve seen some bad firmware air-quotes encryption like static XORs or rolling XORs or what have you, and this wasn’t the worst but man if you’re shipping backdoor accounts maybe Dave’s not wrong and you do need it.</a:t>
            </a:r>
          </a:p>
        </p:txBody>
      </p:sp>
    </p:spTree>
    <p:extLst>
      <p:ext uri="{BB962C8B-B14F-4D97-AF65-F5344CB8AC3E}">
        <p14:creationId xmlns:p14="http://schemas.microsoft.com/office/powerpoint/2010/main" val="5156463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1570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Niels Tu-Sink for responding to a message from an Internet rando</a:t>
            </a:r>
          </a:p>
          <a:p>
            <a:r>
              <a:rPr lang="en-US" dirty="0"/>
              <a:t>And the </a:t>
            </a:r>
            <a:r>
              <a:rPr lang="en-US" dirty="0" err="1"/>
              <a:t>Ghidra</a:t>
            </a:r>
            <a:r>
              <a:rPr lang="en-US" dirty="0"/>
              <a:t> team because </a:t>
            </a:r>
            <a:r>
              <a:rPr lang="en-US" dirty="0" err="1"/>
              <a:t>decompilers</a:t>
            </a:r>
            <a:r>
              <a:rPr lang="en-US" dirty="0"/>
              <a:t> are free now! Unless you’re American because you damn well paid for it</a:t>
            </a:r>
          </a:p>
        </p:txBody>
      </p:sp>
    </p:spTree>
    <p:extLst>
      <p:ext uri="{BB962C8B-B14F-4D97-AF65-F5344CB8AC3E}">
        <p14:creationId xmlns:p14="http://schemas.microsoft.com/office/powerpoint/2010/main" val="40127998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2211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800" dirty="0">
                <a:solidFill>
                  <a:srgbClr val="0000FF"/>
                </a:solidFill>
                <a:effectLst/>
                <a:latin typeface="Calibri Light" panose="020F0302020204030204" pitchFamily="34" charset="0"/>
                <a:ea typeface="Calibri Light" panose="020F0302020204030204" pitchFamily="34" charset="0"/>
                <a:cs typeface="Times New Roman" panose="02020603050405020304" pitchFamily="18" charset="0"/>
                <a:hlinkClick r:id="rId3"/>
              </a:rPr>
              <a:t>https://eye.security/en/blog/undocumented-user-account-in-zyxel-products-cve-2020-29583</a:t>
            </a:r>
            <a:endParaRPr lang="en-US" sz="1800" dirty="0">
              <a:solidFill>
                <a:srgbClr val="0000FF"/>
              </a:solidFill>
              <a:effectLst/>
              <a:latin typeface="Calibri Light" panose="020F0302020204030204" pitchFamily="34" charset="0"/>
              <a:ea typeface="Calibri Light" panose="020F0302020204030204" pitchFamily="34" charset="0"/>
              <a:cs typeface="Times New Roman" panose="02020603050405020304" pitchFamily="18" charset="0"/>
            </a:endParaRPr>
          </a:p>
          <a:p>
            <a:pPr marL="139700" indent="0">
              <a:buNone/>
            </a:pPr>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this is all bad, and I’m nosey so I want to see the bug, but even though I’ve thought about it in passing I’ve never gone into the </a:t>
            </a:r>
            <a:r>
              <a:rPr lang="en-US" dirty="0" err="1"/>
              <a:t>Zywall</a:t>
            </a:r>
            <a:r>
              <a:rPr lang="en-US" dirty="0"/>
              <a:t> firmware</a:t>
            </a:r>
          </a:p>
          <a:p>
            <a:pPr marL="139700" indent="0">
              <a:buNone/>
            </a:pPr>
            <a:endParaRPr lang="en-US" dirty="0"/>
          </a:p>
          <a:p>
            <a:pPr marL="139700" indent="0">
              <a:buNone/>
            </a:pPr>
            <a:r>
              <a:rPr lang="en-US" dirty="0"/>
              <a:t>This didn't affect me directly because "the account seemed to work on both the SSH and web interface," but I don't expose those to the Internet</a:t>
            </a:r>
          </a:p>
          <a:p>
            <a:pPr marL="139700" indent="0">
              <a:buNone/>
            </a:pPr>
            <a:endParaRPr lang="en-US" dirty="0"/>
          </a:p>
          <a:p>
            <a:pPr marL="139700" indent="0">
              <a:buNone/>
            </a:pPr>
            <a:r>
              <a:rPr lang="en-US" dirty="0"/>
              <a:t>But what's to stop someone from getting into the network a different way and turning around to enable more access via my backdoored firewall</a:t>
            </a:r>
          </a:p>
        </p:txBody>
      </p:sp>
    </p:spTree>
    <p:extLst>
      <p:ext uri="{BB962C8B-B14F-4D97-AF65-F5344CB8AC3E}">
        <p14:creationId xmlns:p14="http://schemas.microsoft.com/office/powerpoint/2010/main" val="1017909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And besides, at the time this affected somewhere between 100k – 300k devices – so let’s dive in.</a:t>
            </a:r>
          </a:p>
        </p:txBody>
      </p:sp>
    </p:spTree>
    <p:extLst>
      <p:ext uri="{BB962C8B-B14F-4D97-AF65-F5344CB8AC3E}">
        <p14:creationId xmlns:p14="http://schemas.microsoft.com/office/powerpoint/2010/main" val="362830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267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do we see?</a:t>
            </a:r>
          </a:p>
          <a:p>
            <a:r>
              <a:rPr lang="en-US" dirty="0"/>
              <a:t>That PK right there means it’s a zip file</a:t>
            </a:r>
          </a:p>
          <a:p>
            <a:r>
              <a:rPr lang="en-US" dirty="0"/>
              <a:t>That’s great news! Let’s open it in 7zip</a:t>
            </a:r>
          </a:p>
        </p:txBody>
      </p:sp>
    </p:spTree>
    <p:extLst>
      <p:ext uri="{BB962C8B-B14F-4D97-AF65-F5344CB8AC3E}">
        <p14:creationId xmlns:p14="http://schemas.microsoft.com/office/powerpoint/2010/main" val="3927619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34275" y="1839413"/>
            <a:ext cx="78888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cxnSp>
        <p:nvCxnSpPr>
          <p:cNvPr id="11" name="Google Shape;11;p2"/>
          <p:cNvCxnSpPr/>
          <p:nvPr/>
        </p:nvCxnSpPr>
        <p:spPr>
          <a:xfrm rot="10800000">
            <a:off x="2588100" y="3488719"/>
            <a:ext cx="3967800" cy="0"/>
          </a:xfrm>
          <a:prstGeom prst="straightConnector1">
            <a:avLst/>
          </a:prstGeom>
          <a:noFill/>
          <a:ln w="9525" cap="flat" cmpd="sng">
            <a:solidFill>
              <a:schemeClr val="lt1"/>
            </a:solidFill>
            <a:prstDash val="solid"/>
            <a:round/>
            <a:headEnd type="oval" w="med" len="med"/>
            <a:tailEnd type="oval"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2600500" y="2040544"/>
            <a:ext cx="5857800" cy="1159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36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2600400" y="3182963"/>
            <a:ext cx="58578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i="1">
                <a:solidFill>
                  <a:schemeClr val="accent1"/>
                </a:solidFill>
              </a:defRPr>
            </a:lvl1pPr>
            <a:lvl2pPr lvl="1" rtl="0">
              <a:spcBef>
                <a:spcPts val="0"/>
              </a:spcBef>
              <a:spcAft>
                <a:spcPts val="0"/>
              </a:spcAft>
              <a:buClr>
                <a:schemeClr val="accent1"/>
              </a:buClr>
              <a:buSzPts val="2400"/>
              <a:buNone/>
              <a:defRPr i="1">
                <a:solidFill>
                  <a:schemeClr val="accent1"/>
                </a:solidFill>
              </a:defRPr>
            </a:lvl2pPr>
            <a:lvl3pPr lvl="2" rtl="0">
              <a:spcBef>
                <a:spcPts val="0"/>
              </a:spcBef>
              <a:spcAft>
                <a:spcPts val="0"/>
              </a:spcAft>
              <a:buClr>
                <a:schemeClr val="accent1"/>
              </a:buClr>
              <a:buSzPts val="2400"/>
              <a:buNone/>
              <a:defRPr i="1">
                <a:solidFill>
                  <a:schemeClr val="accent1"/>
                </a:solidFill>
              </a:defRPr>
            </a:lvl3pPr>
            <a:lvl4pPr lvl="3" rtl="0">
              <a:spcBef>
                <a:spcPts val="0"/>
              </a:spcBef>
              <a:spcAft>
                <a:spcPts val="0"/>
              </a:spcAft>
              <a:buClr>
                <a:schemeClr val="accent1"/>
              </a:buClr>
              <a:buSzPts val="2400"/>
              <a:buNone/>
              <a:defRPr sz="2400" i="1">
                <a:solidFill>
                  <a:schemeClr val="accent1"/>
                </a:solidFill>
              </a:defRPr>
            </a:lvl4pPr>
            <a:lvl5pPr lvl="4" rtl="0">
              <a:spcBef>
                <a:spcPts val="0"/>
              </a:spcBef>
              <a:spcAft>
                <a:spcPts val="0"/>
              </a:spcAft>
              <a:buClr>
                <a:schemeClr val="accent1"/>
              </a:buClr>
              <a:buSzPts val="2400"/>
              <a:buNone/>
              <a:defRPr sz="2400" i="1">
                <a:solidFill>
                  <a:schemeClr val="accent1"/>
                </a:solidFill>
              </a:defRPr>
            </a:lvl5pPr>
            <a:lvl6pPr lvl="5" rtl="0">
              <a:spcBef>
                <a:spcPts val="0"/>
              </a:spcBef>
              <a:spcAft>
                <a:spcPts val="0"/>
              </a:spcAft>
              <a:buClr>
                <a:schemeClr val="accent1"/>
              </a:buClr>
              <a:buSzPts val="2400"/>
              <a:buNone/>
              <a:defRPr sz="2400" i="1">
                <a:solidFill>
                  <a:schemeClr val="accent1"/>
                </a:solidFill>
              </a:defRPr>
            </a:lvl6pPr>
            <a:lvl7pPr lvl="6" rtl="0">
              <a:spcBef>
                <a:spcPts val="0"/>
              </a:spcBef>
              <a:spcAft>
                <a:spcPts val="0"/>
              </a:spcAft>
              <a:buClr>
                <a:schemeClr val="accent1"/>
              </a:buClr>
              <a:buSzPts val="2400"/>
              <a:buNone/>
              <a:defRPr sz="2400" i="1">
                <a:solidFill>
                  <a:schemeClr val="accent1"/>
                </a:solidFill>
              </a:defRPr>
            </a:lvl7pPr>
            <a:lvl8pPr lvl="7" rtl="0">
              <a:spcBef>
                <a:spcPts val="0"/>
              </a:spcBef>
              <a:spcAft>
                <a:spcPts val="0"/>
              </a:spcAft>
              <a:buClr>
                <a:schemeClr val="accent1"/>
              </a:buClr>
              <a:buSzPts val="2400"/>
              <a:buNone/>
              <a:defRPr sz="2400" i="1">
                <a:solidFill>
                  <a:schemeClr val="accent1"/>
                </a:solidFill>
              </a:defRPr>
            </a:lvl8pPr>
            <a:lvl9pPr lvl="8" rtl="0">
              <a:spcBef>
                <a:spcPts val="0"/>
              </a:spcBef>
              <a:spcAft>
                <a:spcPts val="0"/>
              </a:spcAft>
              <a:buClr>
                <a:schemeClr val="accent1"/>
              </a:buClr>
              <a:buSzPts val="2400"/>
              <a:buNone/>
              <a:defRPr sz="2400" i="1">
                <a:solidFill>
                  <a:schemeClr val="accent1"/>
                </a:solidFill>
              </a:defRPr>
            </a:lvl9pPr>
          </a:lstStyle>
          <a:p>
            <a:endParaRPr/>
          </a:p>
        </p:txBody>
      </p:sp>
      <p:cxnSp>
        <p:nvCxnSpPr>
          <p:cNvPr id="15" name="Google Shape;15;p3"/>
          <p:cNvCxnSpPr/>
          <p:nvPr/>
        </p:nvCxnSpPr>
        <p:spPr>
          <a:xfrm rot="10800000">
            <a:off x="-15990" y="2933511"/>
            <a:ext cx="2476800" cy="0"/>
          </a:xfrm>
          <a:prstGeom prst="straightConnector1">
            <a:avLst/>
          </a:prstGeom>
          <a:noFill/>
          <a:ln w="9525" cap="flat" cmpd="sng">
            <a:solidFill>
              <a:schemeClr val="dk2"/>
            </a:solidFill>
            <a:prstDash val="solid"/>
            <a:round/>
            <a:headEnd type="oval"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userDrawn="1">
  <p:cSld name="TITLE_AND_BODY">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3" name="Google Shape;23;p5"/>
          <p:cNvSpPr txBox="1">
            <a:spLocks noGrp="1"/>
          </p:cNvSpPr>
          <p:nvPr>
            <p:ph type="body" idx="1"/>
          </p:nvPr>
        </p:nvSpPr>
        <p:spPr>
          <a:xfrm>
            <a:off x="617100" y="1269863"/>
            <a:ext cx="7909800" cy="32154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cxnSp>
        <p:nvCxnSpPr>
          <p:cNvPr id="24" name="Google Shape;24;p5"/>
          <p:cNvCxnSpPr/>
          <p:nvPr/>
        </p:nvCxnSpPr>
        <p:spPr>
          <a:xfrm rot="10800000">
            <a:off x="-23700" y="541800"/>
            <a:ext cx="2341800" cy="0"/>
          </a:xfrm>
          <a:prstGeom prst="straightConnector1">
            <a:avLst/>
          </a:prstGeom>
          <a:noFill/>
          <a:ln w="9525" cap="flat" cmpd="sng">
            <a:solidFill>
              <a:schemeClr val="dk2"/>
            </a:solidFill>
            <a:prstDash val="solid"/>
            <a:round/>
            <a:headEnd type="oval" w="med" len="med"/>
            <a:tailEnd type="none" w="med" len="med"/>
          </a:ln>
        </p:spPr>
      </p:cxnSp>
      <p:cxnSp>
        <p:nvCxnSpPr>
          <p:cNvPr id="25" name="Google Shape;25;p5"/>
          <p:cNvCxnSpPr/>
          <p:nvPr/>
        </p:nvCxnSpPr>
        <p:spPr>
          <a:xfrm>
            <a:off x="6825900" y="541800"/>
            <a:ext cx="2331300" cy="0"/>
          </a:xfrm>
          <a:prstGeom prst="straightConnector1">
            <a:avLst/>
          </a:prstGeom>
          <a:noFill/>
          <a:ln w="9525" cap="flat" cmpd="sng">
            <a:solidFill>
              <a:schemeClr val="dk2"/>
            </a:solidFill>
            <a:prstDash val="solid"/>
            <a:round/>
            <a:headEnd type="oval" w="med" len="med"/>
            <a:tailEnd type="none" w="med" len="med"/>
          </a:ln>
        </p:spPr>
      </p:cxnSp>
      <p:sp>
        <p:nvSpPr>
          <p:cNvPr id="26" name="Google Shape;26;p5"/>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28;p6">
            <a:extLst>
              <a:ext uri="{FF2B5EF4-FFF2-40B4-BE49-F238E27FC236}">
                <a16:creationId xmlns:a16="http://schemas.microsoft.com/office/drawing/2014/main" id="{9F5AA5BC-210C-4C78-9501-1AC23D1BF305}"/>
              </a:ext>
            </a:extLst>
          </p:cNvPr>
          <p:cNvSpPr txBox="1">
            <a:spLocks noGrp="1"/>
          </p:cNvSpPr>
          <p:nvPr>
            <p:ph type="body" idx="13" hasCustomPrompt="1"/>
          </p:nvPr>
        </p:nvSpPr>
        <p:spPr>
          <a:xfrm>
            <a:off x="0" y="4809317"/>
            <a:ext cx="2621115" cy="334183"/>
          </a:xfrm>
          <a:prstGeom prst="rect">
            <a:avLst/>
          </a:prstGeom>
        </p:spPr>
        <p:txBody>
          <a:bodyPr spcFirstLastPara="1" wrap="square" lIns="91425" tIns="91425" rIns="91425" bIns="91425" anchor="t" anchorCtr="0">
            <a:noAutofit/>
          </a:bodyPr>
          <a:lstStyle>
            <a:lvl1pPr marL="0" lvl="0" indent="0">
              <a:spcBef>
                <a:spcPts val="0"/>
              </a:spcBef>
              <a:spcAft>
                <a:spcPts val="0"/>
              </a:spcAft>
              <a:buSzPts val="2000"/>
              <a:buNone/>
              <a:defRPr sz="1050">
                <a:solidFill>
                  <a:schemeClr val="accent2"/>
                </a:solidFill>
              </a:defRPr>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r>
              <a:rPr lang="en-US" dirty="0"/>
              <a:t>@jaylagorio // jay@lagor.io</a:t>
            </a: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userDrawn="1">
  <p:cSld name="BLANK">
    <p:spTree>
      <p:nvGrpSpPr>
        <p:cNvPr id="1" name="Shape 52"/>
        <p:cNvGrpSpPr/>
        <p:nvPr/>
      </p:nvGrpSpPr>
      <p:grpSpPr>
        <a:xfrm>
          <a:off x="0" y="0"/>
          <a:ext cx="0" cy="0"/>
          <a:chOff x="0" y="0"/>
          <a:chExt cx="0" cy="0"/>
        </a:xfrm>
      </p:grpSpPr>
      <p:sp>
        <p:nvSpPr>
          <p:cNvPr id="53" name="Google Shape;53;p10"/>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3" name="Google Shape;28;p6">
            <a:extLst>
              <a:ext uri="{FF2B5EF4-FFF2-40B4-BE49-F238E27FC236}">
                <a16:creationId xmlns:a16="http://schemas.microsoft.com/office/drawing/2014/main" id="{3FC53257-9FC7-49B6-9F4D-D19A7034B574}"/>
              </a:ext>
            </a:extLst>
          </p:cNvPr>
          <p:cNvSpPr txBox="1">
            <a:spLocks noGrp="1"/>
          </p:cNvSpPr>
          <p:nvPr>
            <p:ph type="body" idx="13" hasCustomPrompt="1"/>
          </p:nvPr>
        </p:nvSpPr>
        <p:spPr>
          <a:xfrm>
            <a:off x="0" y="4809317"/>
            <a:ext cx="2621115" cy="334183"/>
          </a:xfrm>
          <a:prstGeom prst="rect">
            <a:avLst/>
          </a:prstGeom>
        </p:spPr>
        <p:txBody>
          <a:bodyPr spcFirstLastPara="1" wrap="square" lIns="91425" tIns="91425" rIns="91425" bIns="91425" anchor="t" anchorCtr="0">
            <a:noAutofit/>
          </a:bodyPr>
          <a:lstStyle>
            <a:lvl1pPr marL="0" lvl="0" indent="0">
              <a:spcBef>
                <a:spcPts val="0"/>
              </a:spcBef>
              <a:spcAft>
                <a:spcPts val="0"/>
              </a:spcAft>
              <a:buSzPts val="2000"/>
              <a:buNone/>
              <a:defRPr sz="1050">
                <a:solidFill>
                  <a:schemeClr val="accent2"/>
                </a:solidFill>
              </a:defRPr>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r>
              <a:rPr lang="en-US" dirty="0"/>
              <a:t>@jaylagorio // jay@lagor.io</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30350" y="206000"/>
            <a:ext cx="4283400" cy="8574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2pPr>
            <a:lvl3pPr lvl="2"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3pPr>
            <a:lvl4pPr lvl="3"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4pPr>
            <a:lvl5pPr lvl="4"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5pPr>
            <a:lvl6pPr lvl="5"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6pPr>
            <a:lvl7pPr lvl="6"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7pPr>
            <a:lvl8pPr lvl="7"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8pPr>
            <a:lvl9pPr lvl="8"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617100" y="1269863"/>
            <a:ext cx="7909800" cy="3215400"/>
          </a:xfrm>
          <a:prstGeom prst="rect">
            <a:avLst/>
          </a:prstGeom>
          <a:noFill/>
          <a:ln>
            <a:noFill/>
          </a:ln>
        </p:spPr>
        <p:txBody>
          <a:bodyPr spcFirstLastPara="1" wrap="square" lIns="91425" tIns="91425" rIns="91425" bIns="91425" anchor="t" anchorCtr="0">
            <a:noAutofit/>
          </a:bodyPr>
          <a:lstStyle>
            <a:lvl1pPr marL="457200" lvl="0" indent="-381000">
              <a:lnSpc>
                <a:spcPct val="115000"/>
              </a:lnSpc>
              <a:spcBef>
                <a:spcPts val="600"/>
              </a:spcBef>
              <a:spcAft>
                <a:spcPts val="0"/>
              </a:spcAft>
              <a:buClr>
                <a:schemeClr val="accent3"/>
              </a:buClr>
              <a:buSzPts val="2400"/>
              <a:buFont typeface="PT Serif"/>
              <a:buChar char="○"/>
              <a:defRPr sz="2400">
                <a:solidFill>
                  <a:schemeClr val="dk1"/>
                </a:solidFill>
                <a:latin typeface="PT Serif"/>
                <a:ea typeface="PT Serif"/>
                <a:cs typeface="PT Serif"/>
                <a:sym typeface="PT Serif"/>
              </a:defRPr>
            </a:lvl1pPr>
            <a:lvl2pPr marL="914400" lvl="1" indent="-381000">
              <a:lnSpc>
                <a:spcPct val="115000"/>
              </a:lnSpc>
              <a:spcBef>
                <a:spcPts val="0"/>
              </a:spcBef>
              <a:spcAft>
                <a:spcPts val="0"/>
              </a:spcAft>
              <a:buClr>
                <a:schemeClr val="accent3"/>
              </a:buClr>
              <a:buSzPts val="2400"/>
              <a:buFont typeface="PT Serif"/>
              <a:buChar char="□"/>
              <a:defRPr sz="2400">
                <a:solidFill>
                  <a:schemeClr val="dk1"/>
                </a:solidFill>
                <a:latin typeface="PT Serif"/>
                <a:ea typeface="PT Serif"/>
                <a:cs typeface="PT Serif"/>
                <a:sym typeface="PT Serif"/>
              </a:defRPr>
            </a:lvl2pPr>
            <a:lvl3pPr marL="1371600" lvl="2" indent="-381000">
              <a:lnSpc>
                <a:spcPct val="115000"/>
              </a:lnSpc>
              <a:spcBef>
                <a:spcPts val="0"/>
              </a:spcBef>
              <a:spcAft>
                <a:spcPts val="0"/>
              </a:spcAft>
              <a:buClr>
                <a:schemeClr val="accent3"/>
              </a:buClr>
              <a:buSzPts val="2400"/>
              <a:buFont typeface="PT Serif"/>
              <a:buChar char="○"/>
              <a:defRPr sz="2400">
                <a:solidFill>
                  <a:schemeClr val="dk1"/>
                </a:solidFill>
                <a:latin typeface="PT Serif"/>
                <a:ea typeface="PT Serif"/>
                <a:cs typeface="PT Serif"/>
                <a:sym typeface="PT Serif"/>
              </a:defRPr>
            </a:lvl3pPr>
            <a:lvl4pPr marL="1828800" lvl="3"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4pPr>
            <a:lvl5pPr marL="2286000" lvl="4"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5pPr>
            <a:lvl6pPr marL="2743200" lvl="5"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6pPr>
            <a:lvl7pPr marL="3200400" lvl="6"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7pPr>
            <a:lvl8pPr marL="3657600" lvl="7"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8pPr>
            <a:lvl9pPr marL="4114800" lvl="8"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9pPr>
          </a:lstStyle>
          <a:p>
            <a:endParaRPr/>
          </a:p>
        </p:txBody>
      </p:sp>
      <p:sp>
        <p:nvSpPr>
          <p:cNvPr id="8" name="Google Shape;8;p1"/>
          <p:cNvSpPr txBox="1">
            <a:spLocks noGrp="1"/>
          </p:cNvSpPr>
          <p:nvPr>
            <p:ph type="sldNum" idx="12"/>
          </p:nvPr>
        </p:nvSpPr>
        <p:spPr>
          <a:xfrm>
            <a:off x="4297650" y="4749851"/>
            <a:ext cx="548700" cy="393600"/>
          </a:xfrm>
          <a:prstGeom prst="rect">
            <a:avLst/>
          </a:prstGeom>
          <a:noFill/>
          <a:ln>
            <a:noFill/>
          </a:ln>
        </p:spPr>
        <p:txBody>
          <a:bodyPr spcFirstLastPara="1" wrap="square" lIns="91425" tIns="91425" rIns="91425" bIns="91425" anchor="t" anchorCtr="0">
            <a:noAutofit/>
          </a:bodyPr>
          <a:lstStyle>
            <a:lvl1pPr lvl="0" algn="ctr">
              <a:buNone/>
              <a:defRPr sz="1300">
                <a:solidFill>
                  <a:schemeClr val="accent1"/>
                </a:solidFill>
                <a:latin typeface="PT Serif"/>
                <a:ea typeface="PT Serif"/>
                <a:cs typeface="PT Serif"/>
                <a:sym typeface="PT Serif"/>
              </a:defRPr>
            </a:lvl1pPr>
            <a:lvl2pPr lvl="1" algn="ctr">
              <a:buNone/>
              <a:defRPr sz="1300">
                <a:solidFill>
                  <a:schemeClr val="accent1"/>
                </a:solidFill>
                <a:latin typeface="PT Serif"/>
                <a:ea typeface="PT Serif"/>
                <a:cs typeface="PT Serif"/>
                <a:sym typeface="PT Serif"/>
              </a:defRPr>
            </a:lvl2pPr>
            <a:lvl3pPr lvl="2" algn="ctr">
              <a:buNone/>
              <a:defRPr sz="1300">
                <a:solidFill>
                  <a:schemeClr val="accent1"/>
                </a:solidFill>
                <a:latin typeface="PT Serif"/>
                <a:ea typeface="PT Serif"/>
                <a:cs typeface="PT Serif"/>
                <a:sym typeface="PT Serif"/>
              </a:defRPr>
            </a:lvl3pPr>
            <a:lvl4pPr lvl="3" algn="ctr">
              <a:buNone/>
              <a:defRPr sz="1300">
                <a:solidFill>
                  <a:schemeClr val="accent1"/>
                </a:solidFill>
                <a:latin typeface="PT Serif"/>
                <a:ea typeface="PT Serif"/>
                <a:cs typeface="PT Serif"/>
                <a:sym typeface="PT Serif"/>
              </a:defRPr>
            </a:lvl4pPr>
            <a:lvl5pPr lvl="4" algn="ctr">
              <a:buNone/>
              <a:defRPr sz="1300">
                <a:solidFill>
                  <a:schemeClr val="accent1"/>
                </a:solidFill>
                <a:latin typeface="PT Serif"/>
                <a:ea typeface="PT Serif"/>
                <a:cs typeface="PT Serif"/>
                <a:sym typeface="PT Serif"/>
              </a:defRPr>
            </a:lvl5pPr>
            <a:lvl6pPr lvl="5" algn="ctr">
              <a:buNone/>
              <a:defRPr sz="1300">
                <a:solidFill>
                  <a:schemeClr val="accent1"/>
                </a:solidFill>
                <a:latin typeface="PT Serif"/>
                <a:ea typeface="PT Serif"/>
                <a:cs typeface="PT Serif"/>
                <a:sym typeface="PT Serif"/>
              </a:defRPr>
            </a:lvl6pPr>
            <a:lvl7pPr lvl="6" algn="ctr">
              <a:buNone/>
              <a:defRPr sz="1300">
                <a:solidFill>
                  <a:schemeClr val="accent1"/>
                </a:solidFill>
                <a:latin typeface="PT Serif"/>
                <a:ea typeface="PT Serif"/>
                <a:cs typeface="PT Serif"/>
                <a:sym typeface="PT Serif"/>
              </a:defRPr>
            </a:lvl7pPr>
            <a:lvl8pPr lvl="7" algn="ctr">
              <a:buNone/>
              <a:defRPr sz="1300">
                <a:solidFill>
                  <a:schemeClr val="accent1"/>
                </a:solidFill>
                <a:latin typeface="PT Serif"/>
                <a:ea typeface="PT Serif"/>
                <a:cs typeface="PT Serif"/>
                <a:sym typeface="PT Serif"/>
              </a:defRPr>
            </a:lvl8pPr>
            <a:lvl9pPr lvl="8" algn="ctr">
              <a:buNone/>
              <a:defRPr sz="1300">
                <a:solidFill>
                  <a:schemeClr val="accent1"/>
                </a:solidFill>
                <a:latin typeface="PT Serif"/>
                <a:ea typeface="PT Serif"/>
                <a:cs typeface="PT Serif"/>
                <a:sym typeface="PT Serif"/>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6.gif"/></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1"/>
          <p:cNvSpPr txBox="1">
            <a:spLocks noGrp="1"/>
          </p:cNvSpPr>
          <p:nvPr>
            <p:ph type="ctrTitle"/>
          </p:nvPr>
        </p:nvSpPr>
        <p:spPr>
          <a:xfrm>
            <a:off x="634275" y="1839413"/>
            <a:ext cx="7888800" cy="1159800"/>
          </a:xfrm>
          <a:prstGeom prst="rect">
            <a:avLst/>
          </a:prstGeom>
        </p:spPr>
        <p:txBody>
          <a:bodyPr spcFirstLastPara="1" wrap="square" lIns="91425" tIns="91425" rIns="91425" bIns="91425" anchor="ctr" anchorCtr="0">
            <a:noAutofit/>
          </a:bodyPr>
          <a:lstStyle/>
          <a:p>
            <a:r>
              <a:rPr lang="en-US" dirty="0">
                <a:effectLst/>
                <a:latin typeface="Calibri" panose="020F0502020204030204" pitchFamily="34" charset="0"/>
                <a:ea typeface="Calibri" panose="020F0502020204030204" pitchFamily="34" charset="0"/>
              </a:rPr>
              <a:t>Tear Down this </a:t>
            </a:r>
            <a:r>
              <a:rPr lang="en-US" dirty="0" err="1">
                <a:effectLst/>
                <a:latin typeface="Calibri" panose="020F0502020204030204" pitchFamily="34" charset="0"/>
                <a:ea typeface="Calibri" panose="020F0502020204030204" pitchFamily="34" charset="0"/>
              </a:rPr>
              <a:t>Zywall</a:t>
            </a:r>
            <a:r>
              <a:rPr lang="en-US" dirty="0">
                <a:effectLst/>
                <a:latin typeface="Calibri" panose="020F0502020204030204" pitchFamily="34" charset="0"/>
                <a:ea typeface="Calibri" panose="020F0502020204030204" pitchFamily="34" charset="0"/>
              </a:rPr>
              <a:t>!</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Breaking Open </a:t>
            </a:r>
            <a:r>
              <a:rPr lang="en-US" sz="1800" dirty="0" err="1">
                <a:effectLst/>
                <a:latin typeface="Calibri" panose="020F0502020204030204" pitchFamily="34" charset="0"/>
                <a:ea typeface="Calibri" panose="020F0502020204030204" pitchFamily="34" charset="0"/>
                <a:cs typeface="Calibri" panose="020F0502020204030204" pitchFamily="34" charset="0"/>
              </a:rPr>
              <a:t>Zyxel</a:t>
            </a:r>
            <a:r>
              <a:rPr lang="en-US" sz="1800" dirty="0">
                <a:effectLst/>
                <a:latin typeface="Calibri" panose="020F0502020204030204" pitchFamily="34" charset="0"/>
                <a:ea typeface="Calibri" panose="020F0502020204030204" pitchFamily="34" charset="0"/>
                <a:cs typeface="Calibri" panose="020F0502020204030204" pitchFamily="34" charset="0"/>
              </a:rPr>
              <a:t> Encrypted Firmware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2600500" y="2040544"/>
            <a:ext cx="585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cap="all" dirty="0"/>
              <a:t>The Firmware</a:t>
            </a:r>
            <a:endParaRPr cap="all" dirty="0"/>
          </a:p>
        </p:txBody>
      </p:sp>
      <p:sp>
        <p:nvSpPr>
          <p:cNvPr id="82" name="Google Shape;82;p14"/>
          <p:cNvSpPr txBox="1">
            <a:spLocks noGrp="1"/>
          </p:cNvSpPr>
          <p:nvPr>
            <p:ph type="subTitle" idx="1"/>
          </p:nvPr>
        </p:nvSpPr>
        <p:spPr>
          <a:xfrm>
            <a:off x="2600400" y="3182963"/>
            <a:ext cx="58578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We’ll just binwalk it and call it a day</a:t>
            </a:r>
            <a:endParaRPr dirty="0"/>
          </a:p>
        </p:txBody>
      </p:sp>
    </p:spTree>
    <p:extLst>
      <p:ext uri="{BB962C8B-B14F-4D97-AF65-F5344CB8AC3E}">
        <p14:creationId xmlns:p14="http://schemas.microsoft.com/office/powerpoint/2010/main" val="2585520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Firmware</a:t>
            </a:r>
          </a:p>
        </p:txBody>
      </p:sp>
      <p:sp>
        <p:nvSpPr>
          <p:cNvPr id="5" name="Text Placeholder 4">
            <a:extLst>
              <a:ext uri="{FF2B5EF4-FFF2-40B4-BE49-F238E27FC236}">
                <a16:creationId xmlns:a16="http://schemas.microsoft.com/office/drawing/2014/main" id="{7A16BD72-DBAC-456F-BFE1-EF6DF9BA482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6" name="Picture 5" descr="Graphical user interface, application, table&#10;&#10;Description automatically generated">
            <a:extLst>
              <a:ext uri="{FF2B5EF4-FFF2-40B4-BE49-F238E27FC236}">
                <a16:creationId xmlns:a16="http://schemas.microsoft.com/office/drawing/2014/main" id="{79C6E2B5-197C-4C9D-A5AD-856DA43863F5}"/>
              </a:ext>
            </a:extLst>
          </p:cNvPr>
          <p:cNvPicPr>
            <a:picLocks noChangeAspect="1"/>
          </p:cNvPicPr>
          <p:nvPr/>
        </p:nvPicPr>
        <p:blipFill>
          <a:blip r:embed="rId3"/>
          <a:stretch>
            <a:fillRect/>
          </a:stretch>
        </p:blipFill>
        <p:spPr>
          <a:xfrm>
            <a:off x="1406896" y="1007900"/>
            <a:ext cx="6330208" cy="3799214"/>
          </a:xfrm>
          <a:prstGeom prst="rect">
            <a:avLst/>
          </a:prstGeom>
        </p:spPr>
      </p:pic>
      <p:sp>
        <p:nvSpPr>
          <p:cNvPr id="7" name="Rectangle 6">
            <a:extLst>
              <a:ext uri="{FF2B5EF4-FFF2-40B4-BE49-F238E27FC236}">
                <a16:creationId xmlns:a16="http://schemas.microsoft.com/office/drawing/2014/main" id="{0862C4C9-2152-40EC-B2E9-DF4DE4280137}"/>
              </a:ext>
            </a:extLst>
          </p:cNvPr>
          <p:cNvSpPr/>
          <p:nvPr/>
        </p:nvSpPr>
        <p:spPr>
          <a:xfrm>
            <a:off x="6286502" y="2278857"/>
            <a:ext cx="407194" cy="2571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3B8615D9-CE62-455E-BD60-312C9DE43160}"/>
              </a:ext>
            </a:extLst>
          </p:cNvPr>
          <p:cNvSpPr/>
          <p:nvPr/>
        </p:nvSpPr>
        <p:spPr>
          <a:xfrm rot="19800000">
            <a:off x="4849654" y="2400030"/>
            <a:ext cx="1478757" cy="104298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AF37E3E-50E8-9C2B-4998-8B3484CB498B}"/>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35963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Firmware</a:t>
            </a:r>
          </a:p>
        </p:txBody>
      </p:sp>
      <p:sp>
        <p:nvSpPr>
          <p:cNvPr id="5" name="Text Placeholder 4">
            <a:extLst>
              <a:ext uri="{FF2B5EF4-FFF2-40B4-BE49-F238E27FC236}">
                <a16:creationId xmlns:a16="http://schemas.microsoft.com/office/drawing/2014/main" id="{3AF7D815-47D4-452D-97BD-52BA4265EB7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pic>
        <p:nvPicPr>
          <p:cNvPr id="6" name="Picture 5" descr="Graphical user interface&#10;&#10;Description automatically generated">
            <a:extLst>
              <a:ext uri="{FF2B5EF4-FFF2-40B4-BE49-F238E27FC236}">
                <a16:creationId xmlns:a16="http://schemas.microsoft.com/office/drawing/2014/main" id="{928BE8A6-802E-4DBF-90B6-0C99C4D37F9C}"/>
              </a:ext>
            </a:extLst>
          </p:cNvPr>
          <p:cNvPicPr>
            <a:picLocks noChangeAspect="1"/>
          </p:cNvPicPr>
          <p:nvPr/>
        </p:nvPicPr>
        <p:blipFill>
          <a:blip r:embed="rId2"/>
          <a:stretch>
            <a:fillRect/>
          </a:stretch>
        </p:blipFill>
        <p:spPr>
          <a:xfrm>
            <a:off x="1105696" y="987925"/>
            <a:ext cx="6932607" cy="3779275"/>
          </a:xfrm>
          <a:prstGeom prst="rect">
            <a:avLst/>
          </a:prstGeom>
        </p:spPr>
      </p:pic>
      <p:sp>
        <p:nvSpPr>
          <p:cNvPr id="8" name="TextBox 7">
            <a:extLst>
              <a:ext uri="{FF2B5EF4-FFF2-40B4-BE49-F238E27FC236}">
                <a16:creationId xmlns:a16="http://schemas.microsoft.com/office/drawing/2014/main" id="{A496056D-1C74-6534-C07A-D7BA836C73EE}"/>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782051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Firmware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pPr marL="533400" lvl="1" indent="0">
              <a:buNone/>
            </a:pPr>
            <a:r>
              <a:rPr lang="en-US" dirty="0"/>
              <a:t>We know it’s a Zip file</a:t>
            </a:r>
          </a:p>
          <a:p>
            <a:pPr marL="533400" lvl="1" indent="0">
              <a:buNone/>
            </a:pPr>
            <a:r>
              <a:rPr lang="en-US" dirty="0"/>
              <a:t>The file is password protected</a:t>
            </a:r>
          </a:p>
          <a:p>
            <a:pPr marL="533400" lvl="1" indent="0">
              <a:buNone/>
            </a:pPr>
            <a:r>
              <a:rPr lang="en-US" dirty="0"/>
              <a:t>We can see what files are inside</a:t>
            </a:r>
          </a:p>
          <a:p>
            <a:pPr marL="533400" lvl="1" indent="0">
              <a:buNone/>
            </a:pPr>
            <a:r>
              <a:rPr lang="en-US" dirty="0"/>
              <a:t>Some files are available online</a:t>
            </a:r>
          </a:p>
          <a:p>
            <a:pPr marL="533400" lvl="1" indent="0">
              <a:buNone/>
            </a:pPr>
            <a:r>
              <a:rPr lang="en-US" dirty="0"/>
              <a:t>The update process doesn’t</a:t>
            </a:r>
          </a:p>
          <a:p>
            <a:pPr marL="533400" lvl="1" indent="0">
              <a:buNone/>
            </a:pPr>
            <a:r>
              <a:rPr lang="en-US" dirty="0"/>
              <a:t>require a password</a:t>
            </a:r>
          </a:p>
          <a:p>
            <a:pPr marL="533400" lvl="1" indent="0">
              <a:buNone/>
            </a:pPr>
            <a:r>
              <a:rPr lang="en-US" dirty="0"/>
              <a:t>7zip says there’s a trailer</a:t>
            </a:r>
          </a:p>
          <a:p>
            <a:pPr marL="533400" lvl="1" indent="0">
              <a:buNone/>
            </a:pPr>
            <a:endParaRPr lang="en-US" dirty="0"/>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
        <p:nvSpPr>
          <p:cNvPr id="12" name="Google Shape;903;p46">
            <a:extLst>
              <a:ext uri="{FF2B5EF4-FFF2-40B4-BE49-F238E27FC236}">
                <a16:creationId xmlns:a16="http://schemas.microsoft.com/office/drawing/2014/main" id="{D713E442-35D9-4444-96ED-5E06F14643CC}"/>
              </a:ext>
            </a:extLst>
          </p:cNvPr>
          <p:cNvSpPr/>
          <p:nvPr/>
        </p:nvSpPr>
        <p:spPr>
          <a:xfrm>
            <a:off x="871537" y="1460507"/>
            <a:ext cx="253516" cy="253532"/>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8F7B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F7B87"/>
              </a:solidFill>
            </a:endParaRPr>
          </a:p>
        </p:txBody>
      </p:sp>
      <p:sp>
        <p:nvSpPr>
          <p:cNvPr id="13" name="Google Shape;903;p46">
            <a:extLst>
              <a:ext uri="{FF2B5EF4-FFF2-40B4-BE49-F238E27FC236}">
                <a16:creationId xmlns:a16="http://schemas.microsoft.com/office/drawing/2014/main" id="{251203F8-DD83-40CC-8721-B88F3BB4897E}"/>
              </a:ext>
            </a:extLst>
          </p:cNvPr>
          <p:cNvSpPr/>
          <p:nvPr/>
        </p:nvSpPr>
        <p:spPr>
          <a:xfrm>
            <a:off x="871537" y="1881195"/>
            <a:ext cx="253516" cy="253532"/>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8F7B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F7B87"/>
              </a:solidFill>
            </a:endParaRPr>
          </a:p>
        </p:txBody>
      </p:sp>
      <p:sp>
        <p:nvSpPr>
          <p:cNvPr id="14" name="Google Shape;903;p46">
            <a:extLst>
              <a:ext uri="{FF2B5EF4-FFF2-40B4-BE49-F238E27FC236}">
                <a16:creationId xmlns:a16="http://schemas.microsoft.com/office/drawing/2014/main" id="{05C2112D-8587-4619-AD6D-049E2EDE6810}"/>
              </a:ext>
            </a:extLst>
          </p:cNvPr>
          <p:cNvSpPr/>
          <p:nvPr/>
        </p:nvSpPr>
        <p:spPr>
          <a:xfrm>
            <a:off x="871537" y="2301883"/>
            <a:ext cx="253516" cy="253532"/>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8F7B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F7B87"/>
              </a:solidFill>
            </a:endParaRPr>
          </a:p>
        </p:txBody>
      </p:sp>
      <p:sp>
        <p:nvSpPr>
          <p:cNvPr id="15" name="Google Shape;903;p46">
            <a:extLst>
              <a:ext uri="{FF2B5EF4-FFF2-40B4-BE49-F238E27FC236}">
                <a16:creationId xmlns:a16="http://schemas.microsoft.com/office/drawing/2014/main" id="{1878556D-F393-4A0D-B811-E9CA44A710E2}"/>
              </a:ext>
            </a:extLst>
          </p:cNvPr>
          <p:cNvSpPr/>
          <p:nvPr/>
        </p:nvSpPr>
        <p:spPr>
          <a:xfrm>
            <a:off x="871537" y="2722571"/>
            <a:ext cx="253516" cy="253532"/>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8F7B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F7B87"/>
              </a:solidFill>
            </a:endParaRPr>
          </a:p>
        </p:txBody>
      </p:sp>
      <p:sp>
        <p:nvSpPr>
          <p:cNvPr id="18" name="Google Shape;903;p46">
            <a:extLst>
              <a:ext uri="{FF2B5EF4-FFF2-40B4-BE49-F238E27FC236}">
                <a16:creationId xmlns:a16="http://schemas.microsoft.com/office/drawing/2014/main" id="{352EF2B6-81CA-4A13-B28A-CB32FAF92E50}"/>
              </a:ext>
            </a:extLst>
          </p:cNvPr>
          <p:cNvSpPr/>
          <p:nvPr/>
        </p:nvSpPr>
        <p:spPr>
          <a:xfrm>
            <a:off x="871537" y="3143257"/>
            <a:ext cx="253516" cy="253532"/>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8F7B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F7B87"/>
              </a:solidFill>
            </a:endParaRPr>
          </a:p>
        </p:txBody>
      </p:sp>
      <p:sp>
        <p:nvSpPr>
          <p:cNvPr id="19" name="Google Shape;903;p46">
            <a:extLst>
              <a:ext uri="{FF2B5EF4-FFF2-40B4-BE49-F238E27FC236}">
                <a16:creationId xmlns:a16="http://schemas.microsoft.com/office/drawing/2014/main" id="{FAF7453D-EE6B-45B8-BE49-E0788CE5FD4B}"/>
              </a:ext>
            </a:extLst>
          </p:cNvPr>
          <p:cNvSpPr/>
          <p:nvPr/>
        </p:nvSpPr>
        <p:spPr>
          <a:xfrm>
            <a:off x="871537" y="3977829"/>
            <a:ext cx="253516" cy="253532"/>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8F7B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F7B87"/>
              </a:solidFill>
            </a:endParaRPr>
          </a:p>
        </p:txBody>
      </p:sp>
      <p:grpSp>
        <p:nvGrpSpPr>
          <p:cNvPr id="20" name="Group 19">
            <a:extLst>
              <a:ext uri="{FF2B5EF4-FFF2-40B4-BE49-F238E27FC236}">
                <a16:creationId xmlns:a16="http://schemas.microsoft.com/office/drawing/2014/main" id="{664B75EB-37B2-42B1-8EC8-A296ECA098A9}"/>
              </a:ext>
            </a:extLst>
          </p:cNvPr>
          <p:cNvGrpSpPr/>
          <p:nvPr/>
        </p:nvGrpSpPr>
        <p:grpSpPr>
          <a:xfrm>
            <a:off x="5670096" y="1594040"/>
            <a:ext cx="3473904" cy="2764125"/>
            <a:chOff x="5367320" y="1482781"/>
            <a:chExt cx="3473904" cy="2764125"/>
          </a:xfrm>
        </p:grpSpPr>
        <p:pic>
          <p:nvPicPr>
            <p:cNvPr id="21" name="Picture 20" descr="Graphical user interface, text, application, Word&#10;&#10;Description automatically generated">
              <a:extLst>
                <a:ext uri="{FF2B5EF4-FFF2-40B4-BE49-F238E27FC236}">
                  <a16:creationId xmlns:a16="http://schemas.microsoft.com/office/drawing/2014/main" id="{F3DC7CF3-5626-4DD1-A0B4-005C54BC3E62}"/>
                </a:ext>
              </a:extLst>
            </p:cNvPr>
            <p:cNvPicPr>
              <a:picLocks noChangeAspect="1"/>
            </p:cNvPicPr>
            <p:nvPr/>
          </p:nvPicPr>
          <p:blipFill rotWithShape="1">
            <a:blip r:embed="rId2"/>
            <a:srcRect r="42693" b="54583"/>
            <a:stretch/>
          </p:blipFill>
          <p:spPr>
            <a:xfrm>
              <a:off x="5367320" y="1482781"/>
              <a:ext cx="3473904" cy="2336006"/>
            </a:xfrm>
            <a:prstGeom prst="rect">
              <a:avLst/>
            </a:prstGeom>
          </p:spPr>
        </p:pic>
        <p:sp>
          <p:nvSpPr>
            <p:cNvPr id="22" name="Arrow: Right 21">
              <a:extLst>
                <a:ext uri="{FF2B5EF4-FFF2-40B4-BE49-F238E27FC236}">
                  <a16:creationId xmlns:a16="http://schemas.microsoft.com/office/drawing/2014/main" id="{C104F4A8-7BBF-4911-919A-45FA002C7C4F}"/>
                </a:ext>
              </a:extLst>
            </p:cNvPr>
            <p:cNvSpPr/>
            <p:nvPr/>
          </p:nvSpPr>
          <p:spPr>
            <a:xfrm rot="12600000">
              <a:off x="6479429" y="3390668"/>
              <a:ext cx="1035843" cy="85623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12DBBA93-F42C-ACCE-3EDB-FE9C825C5FDC}"/>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318960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13" grpId="0" animBg="1"/>
      <p:bldP spid="14" grpId="0" animBg="1"/>
      <p:bldP spid="15"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Firmware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r>
              <a:rPr lang="en-US" dirty="0"/>
              <a:t>Default passwords didn’t work</a:t>
            </a:r>
          </a:p>
          <a:p>
            <a:r>
              <a:rPr lang="en-US" dirty="0"/>
              <a:t>Zip Plain-Text Attack</a:t>
            </a:r>
          </a:p>
          <a:p>
            <a:pPr lvl="1"/>
            <a:r>
              <a:rPr lang="en-US" dirty="0"/>
              <a:t>Attack from 1994</a:t>
            </a:r>
          </a:p>
          <a:p>
            <a:pPr lvl="1"/>
            <a:r>
              <a:rPr lang="en-US" dirty="0"/>
              <a:t>Given a </a:t>
            </a:r>
            <a:r>
              <a:rPr lang="en-US" dirty="0" err="1"/>
              <a:t>ZipCrypto</a:t>
            </a:r>
            <a:r>
              <a:rPr lang="en-US" dirty="0"/>
              <a:t> archive and one file from inside the archive</a:t>
            </a:r>
          </a:p>
          <a:p>
            <a:pPr lvl="1"/>
            <a:r>
              <a:rPr lang="en-US" dirty="0"/>
              <a:t>Derive the keystream for the rest of the archive</a:t>
            </a:r>
          </a:p>
          <a:p>
            <a:pPr lvl="1"/>
            <a:r>
              <a:rPr lang="en-US" dirty="0"/>
              <a:t>Now you have the decrypted archive</a:t>
            </a:r>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sp>
        <p:nvSpPr>
          <p:cNvPr id="6" name="TextBox 5">
            <a:extLst>
              <a:ext uri="{FF2B5EF4-FFF2-40B4-BE49-F238E27FC236}">
                <a16:creationId xmlns:a16="http://schemas.microsoft.com/office/drawing/2014/main" id="{B1F69D2C-EB2C-1CD1-88AA-7ABF937FAC04}"/>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120211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Firmware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nchor="ctr"/>
          <a:lstStyle/>
          <a:p>
            <a:pPr marL="76200" indent="0" algn="ctr">
              <a:buNone/>
            </a:pPr>
            <a:r>
              <a:rPr lang="en-US" dirty="0"/>
              <a:t>INSERT DIRLIST OF FTP.ZYXEL.COM</a:t>
            </a:r>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
        <p:nvSpPr>
          <p:cNvPr id="6" name="TextBox 5">
            <a:extLst>
              <a:ext uri="{FF2B5EF4-FFF2-40B4-BE49-F238E27FC236}">
                <a16:creationId xmlns:a16="http://schemas.microsoft.com/office/drawing/2014/main" id="{FA0C06B8-E564-707E-9022-273FD41264D5}"/>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1055301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Firmware</a:t>
            </a:r>
          </a:p>
        </p:txBody>
      </p:sp>
      <p:sp>
        <p:nvSpPr>
          <p:cNvPr id="5" name="Text Placeholder 4">
            <a:extLst>
              <a:ext uri="{FF2B5EF4-FFF2-40B4-BE49-F238E27FC236}">
                <a16:creationId xmlns:a16="http://schemas.microsoft.com/office/drawing/2014/main" id="{80459623-BFE3-487E-8F8C-8BCD8F8DA6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pic>
        <p:nvPicPr>
          <p:cNvPr id="6" name="Picture 5" descr="Graphical user interface, text, application, email&#10;&#10;Description automatically generated">
            <a:extLst>
              <a:ext uri="{FF2B5EF4-FFF2-40B4-BE49-F238E27FC236}">
                <a16:creationId xmlns:a16="http://schemas.microsoft.com/office/drawing/2014/main" id="{8AE36885-1367-4A9F-A639-259434A7A731}"/>
              </a:ext>
            </a:extLst>
          </p:cNvPr>
          <p:cNvPicPr>
            <a:picLocks noChangeAspect="1"/>
          </p:cNvPicPr>
          <p:nvPr/>
        </p:nvPicPr>
        <p:blipFill>
          <a:blip r:embed="rId2"/>
          <a:stretch>
            <a:fillRect/>
          </a:stretch>
        </p:blipFill>
        <p:spPr>
          <a:xfrm>
            <a:off x="1129012" y="925935"/>
            <a:ext cx="6885977" cy="3820565"/>
          </a:xfrm>
          <a:prstGeom prst="rect">
            <a:avLst/>
          </a:prstGeom>
        </p:spPr>
      </p:pic>
      <p:sp>
        <p:nvSpPr>
          <p:cNvPr id="7" name="Rectangle 6">
            <a:extLst>
              <a:ext uri="{FF2B5EF4-FFF2-40B4-BE49-F238E27FC236}">
                <a16:creationId xmlns:a16="http://schemas.microsoft.com/office/drawing/2014/main" id="{5D016479-9716-4F7F-A4B7-EF7FE11438CB}"/>
              </a:ext>
            </a:extLst>
          </p:cNvPr>
          <p:cNvSpPr/>
          <p:nvPr/>
        </p:nvSpPr>
        <p:spPr>
          <a:xfrm>
            <a:off x="1129012" y="3114675"/>
            <a:ext cx="2628601" cy="2786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FA4F034-5803-6986-3993-8309BD38F7F4}"/>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3970508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Firmware</a:t>
            </a:r>
          </a:p>
        </p:txBody>
      </p:sp>
      <p:sp>
        <p:nvSpPr>
          <p:cNvPr id="5" name="Text Placeholder 4">
            <a:extLst>
              <a:ext uri="{FF2B5EF4-FFF2-40B4-BE49-F238E27FC236}">
                <a16:creationId xmlns:a16="http://schemas.microsoft.com/office/drawing/2014/main" id="{AA607EBD-1B75-4CD0-B2D1-BCCB3B2021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pic>
        <p:nvPicPr>
          <p:cNvPr id="6" name="Picture 5">
            <a:extLst>
              <a:ext uri="{FF2B5EF4-FFF2-40B4-BE49-F238E27FC236}">
                <a16:creationId xmlns:a16="http://schemas.microsoft.com/office/drawing/2014/main" id="{8AE36885-1367-4A9F-A639-259434A7A731}"/>
              </a:ext>
            </a:extLst>
          </p:cNvPr>
          <p:cNvPicPr>
            <a:picLocks noChangeAspect="1"/>
          </p:cNvPicPr>
          <p:nvPr/>
        </p:nvPicPr>
        <p:blipFill>
          <a:blip r:embed="rId3"/>
          <a:srcRect/>
          <a:stretch/>
        </p:blipFill>
        <p:spPr>
          <a:xfrm>
            <a:off x="1366048" y="929286"/>
            <a:ext cx="6411904" cy="3820565"/>
          </a:xfrm>
          <a:prstGeom prst="rect">
            <a:avLst/>
          </a:prstGeom>
        </p:spPr>
      </p:pic>
      <p:sp>
        <p:nvSpPr>
          <p:cNvPr id="8" name="TextBox 7">
            <a:extLst>
              <a:ext uri="{FF2B5EF4-FFF2-40B4-BE49-F238E27FC236}">
                <a16:creationId xmlns:a16="http://schemas.microsoft.com/office/drawing/2014/main" id="{E8A12638-CA88-22E9-8F0C-449FC7D69808}"/>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3983234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Firmware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r>
              <a:rPr lang="en-US" dirty="0"/>
              <a:t>Used github:kimci86/</a:t>
            </a:r>
            <a:r>
              <a:rPr lang="en-US" dirty="0" err="1"/>
              <a:t>bkcrack</a:t>
            </a:r>
            <a:r>
              <a:rPr lang="en-US" dirty="0"/>
              <a:t> to run the attack</a:t>
            </a:r>
          </a:p>
          <a:p>
            <a:r>
              <a:rPr lang="en-US" dirty="0"/>
              <a:t>This didn’t work</a:t>
            </a:r>
          </a:p>
          <a:p>
            <a:r>
              <a:rPr lang="en-US" dirty="0"/>
              <a:t>Maybe I don’t have the right files?</a:t>
            </a:r>
          </a:p>
          <a:p>
            <a:r>
              <a:rPr lang="en-US" dirty="0"/>
              <a:t>One more strategy to try</a:t>
            </a:r>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
        <p:nvSpPr>
          <p:cNvPr id="6" name="TextBox 5">
            <a:extLst>
              <a:ext uri="{FF2B5EF4-FFF2-40B4-BE49-F238E27FC236}">
                <a16:creationId xmlns:a16="http://schemas.microsoft.com/office/drawing/2014/main" id="{C200BB22-444E-7260-8996-8C87F1EEE604}"/>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1182668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Firmware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r>
              <a:rPr lang="en-US" dirty="0"/>
              <a:t>Password Cracking</a:t>
            </a:r>
          </a:p>
          <a:p>
            <a:pPr lvl="1"/>
            <a:r>
              <a:rPr lang="en-US" dirty="0"/>
              <a:t>Both </a:t>
            </a:r>
            <a:r>
              <a:rPr lang="en-US" dirty="0" err="1"/>
              <a:t>LostPassword</a:t>
            </a:r>
            <a:r>
              <a:rPr lang="en-US" dirty="0"/>
              <a:t> and </a:t>
            </a:r>
            <a:r>
              <a:rPr lang="en-US" dirty="0" err="1"/>
              <a:t>JohnTheRipper</a:t>
            </a:r>
            <a:endParaRPr lang="en-US" dirty="0"/>
          </a:p>
          <a:p>
            <a:pPr lvl="1"/>
            <a:r>
              <a:rPr lang="en-US" dirty="0"/>
              <a:t>Touchy about that trailer, had to strip it</a:t>
            </a:r>
          </a:p>
          <a:p>
            <a:pPr lvl="1"/>
            <a:r>
              <a:rPr lang="en-US" dirty="0"/>
              <a:t>Gave each a couple days while brainstorming</a:t>
            </a:r>
          </a:p>
          <a:p>
            <a:pPr lvl="1"/>
            <a:r>
              <a:rPr lang="en-US" dirty="0"/>
              <a:t>Total failure. Cool.</a:t>
            </a:r>
          </a:p>
          <a:p>
            <a:pPr lvl="1"/>
            <a:endParaRPr lang="en-US" dirty="0"/>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
        <p:nvSpPr>
          <p:cNvPr id="6" name="TextBox 5">
            <a:extLst>
              <a:ext uri="{FF2B5EF4-FFF2-40B4-BE49-F238E27FC236}">
                <a16:creationId xmlns:a16="http://schemas.microsoft.com/office/drawing/2014/main" id="{23987676-B664-6636-A582-23CC80C09501}"/>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2985933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B656-42E1-4F2B-A0F6-6C1536141445}"/>
              </a:ext>
            </a:extLst>
          </p:cNvPr>
          <p:cNvSpPr>
            <a:spLocks noGrp="1"/>
          </p:cNvSpPr>
          <p:nvPr>
            <p:ph type="title"/>
          </p:nvPr>
        </p:nvSpPr>
        <p:spPr/>
        <p:txBody>
          <a:bodyPr/>
          <a:lstStyle/>
          <a:p>
            <a:r>
              <a:rPr lang="en-US" sz="2400" cap="all" dirty="0"/>
              <a:t>Agenda</a:t>
            </a:r>
          </a:p>
        </p:txBody>
      </p:sp>
      <p:sp>
        <p:nvSpPr>
          <p:cNvPr id="3" name="Text Placeholder 2">
            <a:extLst>
              <a:ext uri="{FF2B5EF4-FFF2-40B4-BE49-F238E27FC236}">
                <a16:creationId xmlns:a16="http://schemas.microsoft.com/office/drawing/2014/main" id="{DE61D280-BE08-4440-BD62-616F430F11C6}"/>
              </a:ext>
            </a:extLst>
          </p:cNvPr>
          <p:cNvSpPr>
            <a:spLocks noGrp="1"/>
          </p:cNvSpPr>
          <p:nvPr>
            <p:ph type="body" idx="1"/>
          </p:nvPr>
        </p:nvSpPr>
        <p:spPr/>
        <p:txBody>
          <a:bodyPr/>
          <a:lstStyle/>
          <a:p>
            <a:r>
              <a:rPr lang="en-US" sz="1800" dirty="0"/>
              <a:t>Introduction</a:t>
            </a:r>
          </a:p>
          <a:p>
            <a:r>
              <a:rPr lang="en-US" sz="1800" dirty="0"/>
              <a:t>How it Started</a:t>
            </a:r>
          </a:p>
          <a:p>
            <a:r>
              <a:rPr lang="en-US" sz="1800" dirty="0"/>
              <a:t>The Firmware</a:t>
            </a:r>
          </a:p>
          <a:p>
            <a:r>
              <a:rPr lang="en-US" sz="1800" dirty="0"/>
              <a:t>The Hardware</a:t>
            </a:r>
          </a:p>
          <a:p>
            <a:r>
              <a:rPr lang="en-US" sz="1800" dirty="0"/>
              <a:t>The Software</a:t>
            </a:r>
          </a:p>
          <a:p>
            <a:r>
              <a:rPr lang="en-US" sz="1800" dirty="0"/>
              <a:t>How it’s Going</a:t>
            </a:r>
          </a:p>
          <a:p>
            <a:r>
              <a:rPr lang="en-US" sz="1800" dirty="0"/>
              <a:t>Future Work</a:t>
            </a:r>
          </a:p>
          <a:p>
            <a:r>
              <a:rPr lang="en-US" sz="1800" dirty="0"/>
              <a:t>Questions</a:t>
            </a:r>
          </a:p>
        </p:txBody>
      </p:sp>
      <p:sp>
        <p:nvSpPr>
          <p:cNvPr id="4" name="Slide Number Placeholder 3">
            <a:extLst>
              <a:ext uri="{FF2B5EF4-FFF2-40B4-BE49-F238E27FC236}">
                <a16:creationId xmlns:a16="http://schemas.microsoft.com/office/drawing/2014/main" id="{7C4D6641-A7FF-49E1-B8E2-B4BF4275C98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sp>
        <p:nvSpPr>
          <p:cNvPr id="6" name="TextBox 5">
            <a:extLst>
              <a:ext uri="{FF2B5EF4-FFF2-40B4-BE49-F238E27FC236}">
                <a16:creationId xmlns:a16="http://schemas.microsoft.com/office/drawing/2014/main" id="{B5CEE848-C7E2-5B05-5407-27CE8105B823}"/>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1752423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Firmware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pPr lvl="1"/>
            <a:endParaRPr lang="en-US" dirty="0"/>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6" name="TextBox 5">
            <a:extLst>
              <a:ext uri="{FF2B5EF4-FFF2-40B4-BE49-F238E27FC236}">
                <a16:creationId xmlns:a16="http://schemas.microsoft.com/office/drawing/2014/main" id="{23987676-B664-6636-A582-23CC80C09501}"/>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pic>
        <p:nvPicPr>
          <p:cNvPr id="7" name="Picture 6">
            <a:extLst>
              <a:ext uri="{FF2B5EF4-FFF2-40B4-BE49-F238E27FC236}">
                <a16:creationId xmlns:a16="http://schemas.microsoft.com/office/drawing/2014/main" id="{B01B6092-AA1D-3716-0CFB-5D3AB2997BCA}"/>
              </a:ext>
            </a:extLst>
          </p:cNvPr>
          <p:cNvPicPr>
            <a:picLocks noChangeAspect="1"/>
          </p:cNvPicPr>
          <p:nvPr/>
        </p:nvPicPr>
        <p:blipFill>
          <a:blip r:embed="rId3"/>
          <a:stretch>
            <a:fillRect/>
          </a:stretch>
        </p:blipFill>
        <p:spPr>
          <a:xfrm>
            <a:off x="2487680" y="897923"/>
            <a:ext cx="4168641" cy="3851927"/>
          </a:xfrm>
          <a:prstGeom prst="rect">
            <a:avLst/>
          </a:prstGeom>
        </p:spPr>
      </p:pic>
    </p:spTree>
    <p:extLst>
      <p:ext uri="{BB962C8B-B14F-4D97-AF65-F5344CB8AC3E}">
        <p14:creationId xmlns:p14="http://schemas.microsoft.com/office/powerpoint/2010/main" val="2615429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Firmware</a:t>
            </a:r>
          </a:p>
        </p:txBody>
      </p:sp>
      <p:sp>
        <p:nvSpPr>
          <p:cNvPr id="7" name="Text Placeholder 6">
            <a:extLst>
              <a:ext uri="{FF2B5EF4-FFF2-40B4-BE49-F238E27FC236}">
                <a16:creationId xmlns:a16="http://schemas.microsoft.com/office/drawing/2014/main" id="{1E6B600C-822A-49AF-B5C9-0054F33E309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grpSp>
        <p:nvGrpSpPr>
          <p:cNvPr id="10" name="Group 9">
            <a:extLst>
              <a:ext uri="{FF2B5EF4-FFF2-40B4-BE49-F238E27FC236}">
                <a16:creationId xmlns:a16="http://schemas.microsoft.com/office/drawing/2014/main" id="{A06DD0FC-861A-4B3A-ADFE-84EFA5AF4257}"/>
              </a:ext>
            </a:extLst>
          </p:cNvPr>
          <p:cNvGrpSpPr/>
          <p:nvPr/>
        </p:nvGrpSpPr>
        <p:grpSpPr>
          <a:xfrm>
            <a:off x="1811463" y="1604850"/>
            <a:ext cx="5521074" cy="1933800"/>
            <a:chOff x="1411926" y="1716857"/>
            <a:chExt cx="5521074" cy="1933800"/>
          </a:xfrm>
        </p:grpSpPr>
        <p:sp>
          <p:nvSpPr>
            <p:cNvPr id="5" name="Google Shape;219;p27">
              <a:extLst>
                <a:ext uri="{FF2B5EF4-FFF2-40B4-BE49-F238E27FC236}">
                  <a16:creationId xmlns:a16="http://schemas.microsoft.com/office/drawing/2014/main" id="{76465109-FAA5-412E-BB1B-D3CDA98B8177}"/>
                </a:ext>
              </a:extLst>
            </p:cNvPr>
            <p:cNvSpPr/>
            <p:nvPr/>
          </p:nvSpPr>
          <p:spPr>
            <a:xfrm>
              <a:off x="1411926" y="1716857"/>
              <a:ext cx="2004900" cy="1933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solidFill>
                    <a:schemeClr val="lt2"/>
                  </a:solidFill>
                  <a:latin typeface="PT Serif"/>
                  <a:ea typeface="PT Serif"/>
                  <a:cs typeface="PT Serif"/>
                  <a:sym typeface="PT Serif"/>
                </a:rPr>
                <a:t>🐥</a:t>
              </a:r>
              <a:endParaRPr sz="7200" dirty="0">
                <a:solidFill>
                  <a:schemeClr val="lt2"/>
                </a:solidFill>
                <a:latin typeface="PT Serif"/>
                <a:ea typeface="PT Serif"/>
                <a:cs typeface="PT Serif"/>
                <a:sym typeface="PT Serif"/>
              </a:endParaRPr>
            </a:p>
          </p:txBody>
        </p:sp>
        <p:sp>
          <p:nvSpPr>
            <p:cNvPr id="6" name="Google Shape;220;p27">
              <a:extLst>
                <a:ext uri="{FF2B5EF4-FFF2-40B4-BE49-F238E27FC236}">
                  <a16:creationId xmlns:a16="http://schemas.microsoft.com/office/drawing/2014/main" id="{04E0A1A6-F633-48C3-821F-C03ADB546D1A}"/>
                </a:ext>
              </a:extLst>
            </p:cNvPr>
            <p:cNvSpPr/>
            <p:nvPr/>
          </p:nvSpPr>
          <p:spPr>
            <a:xfrm>
              <a:off x="4928100" y="1716857"/>
              <a:ext cx="2004900" cy="1933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dirty="0">
                  <a:solidFill>
                    <a:schemeClr val="lt2"/>
                  </a:solidFill>
                  <a:latin typeface="PT Serif"/>
                  <a:ea typeface="PT Serif"/>
                  <a:cs typeface="PT Serif"/>
                  <a:sym typeface="PT Serif"/>
                </a:rPr>
                <a:t>🥚</a:t>
              </a:r>
              <a:endParaRPr sz="7200" dirty="0">
                <a:solidFill>
                  <a:schemeClr val="lt2"/>
                </a:solidFill>
                <a:latin typeface="PT Serif"/>
                <a:ea typeface="PT Serif"/>
                <a:cs typeface="PT Serif"/>
                <a:sym typeface="PT Serif"/>
              </a:endParaRPr>
            </a:p>
          </p:txBody>
        </p:sp>
      </p:grpSp>
      <p:sp>
        <p:nvSpPr>
          <p:cNvPr id="11" name="Arrow: Curved Up 10">
            <a:extLst>
              <a:ext uri="{FF2B5EF4-FFF2-40B4-BE49-F238E27FC236}">
                <a16:creationId xmlns:a16="http://schemas.microsoft.com/office/drawing/2014/main" id="{08B81292-05EF-49CC-8A45-6A35AA8F900F}"/>
              </a:ext>
            </a:extLst>
          </p:cNvPr>
          <p:cNvSpPr/>
          <p:nvPr/>
        </p:nvSpPr>
        <p:spPr>
          <a:xfrm flipH="1">
            <a:off x="2578892" y="3113991"/>
            <a:ext cx="3879055" cy="89796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urved Up 11">
            <a:extLst>
              <a:ext uri="{FF2B5EF4-FFF2-40B4-BE49-F238E27FC236}">
                <a16:creationId xmlns:a16="http://schemas.microsoft.com/office/drawing/2014/main" id="{F3414B77-DCD5-4A04-9216-3666E8EBB699}"/>
              </a:ext>
            </a:extLst>
          </p:cNvPr>
          <p:cNvSpPr/>
          <p:nvPr/>
        </p:nvSpPr>
        <p:spPr>
          <a:xfrm flipV="1">
            <a:off x="2714625" y="1172110"/>
            <a:ext cx="3814763" cy="85739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6DD29515-B9DD-2B60-3B0F-B425CC5B59B4}"/>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1795665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2600500" y="2040544"/>
            <a:ext cx="585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cap="all" dirty="0"/>
              <a:t>The Hardware</a:t>
            </a:r>
            <a:endParaRPr cap="all" dirty="0"/>
          </a:p>
        </p:txBody>
      </p:sp>
      <p:sp>
        <p:nvSpPr>
          <p:cNvPr id="82" name="Google Shape;82;p14"/>
          <p:cNvSpPr txBox="1">
            <a:spLocks noGrp="1"/>
          </p:cNvSpPr>
          <p:nvPr>
            <p:ph type="subTitle" idx="1"/>
          </p:nvPr>
        </p:nvSpPr>
        <p:spPr>
          <a:xfrm>
            <a:off x="2600400" y="3182963"/>
            <a:ext cx="58578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Crackin’ the case</a:t>
            </a:r>
            <a:endParaRPr dirty="0"/>
          </a:p>
        </p:txBody>
      </p:sp>
    </p:spTree>
    <p:extLst>
      <p:ext uri="{BB962C8B-B14F-4D97-AF65-F5344CB8AC3E}">
        <p14:creationId xmlns:p14="http://schemas.microsoft.com/office/powerpoint/2010/main" val="3643708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Hardware</a:t>
            </a:r>
          </a:p>
        </p:txBody>
      </p:sp>
      <p:sp>
        <p:nvSpPr>
          <p:cNvPr id="5" name="Text Placeholder 4">
            <a:extLst>
              <a:ext uri="{FF2B5EF4-FFF2-40B4-BE49-F238E27FC236}">
                <a16:creationId xmlns:a16="http://schemas.microsoft.com/office/drawing/2014/main" id="{980A1D2A-AE10-4524-AA9E-F05F50B1D3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pic>
        <p:nvPicPr>
          <p:cNvPr id="6" name="Picture 5" descr="A close-up of some cables&#10;&#10;Description automatically generated with low confidence">
            <a:extLst>
              <a:ext uri="{FF2B5EF4-FFF2-40B4-BE49-F238E27FC236}">
                <a16:creationId xmlns:a16="http://schemas.microsoft.com/office/drawing/2014/main" id="{6961DDD5-0271-43CD-9773-B9257FE1D5B6}"/>
              </a:ext>
            </a:extLst>
          </p:cNvPr>
          <p:cNvPicPr>
            <a:picLocks noChangeAspect="1"/>
          </p:cNvPicPr>
          <p:nvPr/>
        </p:nvPicPr>
        <p:blipFill rotWithShape="1">
          <a:blip r:embed="rId3"/>
          <a:srcRect t="22153" b="37819"/>
          <a:stretch/>
        </p:blipFill>
        <p:spPr>
          <a:xfrm>
            <a:off x="598056" y="1378744"/>
            <a:ext cx="7947889" cy="2386013"/>
          </a:xfrm>
          <a:prstGeom prst="rect">
            <a:avLst/>
          </a:prstGeom>
        </p:spPr>
      </p:pic>
      <p:sp>
        <p:nvSpPr>
          <p:cNvPr id="7" name="Arrow: Right 6">
            <a:extLst>
              <a:ext uri="{FF2B5EF4-FFF2-40B4-BE49-F238E27FC236}">
                <a16:creationId xmlns:a16="http://schemas.microsoft.com/office/drawing/2014/main" id="{373A546B-E21A-4C3E-907B-3948F928941B}"/>
              </a:ext>
            </a:extLst>
          </p:cNvPr>
          <p:cNvSpPr/>
          <p:nvPr/>
        </p:nvSpPr>
        <p:spPr>
          <a:xfrm rot="10800000" flipH="1">
            <a:off x="790801" y="1886455"/>
            <a:ext cx="1035843" cy="85623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0AD25D9-FA13-1389-63D2-FC33086FDEE4}"/>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1399775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Hardware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pic>
        <p:nvPicPr>
          <p:cNvPr id="8" name="Picture 7" descr="A map of a city&#10;&#10;Description automatically generated with low confidence">
            <a:extLst>
              <a:ext uri="{FF2B5EF4-FFF2-40B4-BE49-F238E27FC236}">
                <a16:creationId xmlns:a16="http://schemas.microsoft.com/office/drawing/2014/main" id="{2AD36D17-ACCA-4F63-AB56-2DB99A72ACEE}"/>
              </a:ext>
            </a:extLst>
          </p:cNvPr>
          <p:cNvPicPr>
            <a:picLocks noChangeAspect="1"/>
          </p:cNvPicPr>
          <p:nvPr/>
        </p:nvPicPr>
        <p:blipFill>
          <a:blip r:embed="rId3"/>
          <a:stretch>
            <a:fillRect/>
          </a:stretch>
        </p:blipFill>
        <p:spPr>
          <a:xfrm>
            <a:off x="2077023" y="926258"/>
            <a:ext cx="4989954" cy="3883059"/>
          </a:xfrm>
          <a:prstGeom prst="rect">
            <a:avLst/>
          </a:prstGeom>
        </p:spPr>
      </p:pic>
      <p:sp>
        <p:nvSpPr>
          <p:cNvPr id="16" name="Rectangle 15">
            <a:extLst>
              <a:ext uri="{FF2B5EF4-FFF2-40B4-BE49-F238E27FC236}">
                <a16:creationId xmlns:a16="http://schemas.microsoft.com/office/drawing/2014/main" id="{623D9547-B6FD-438A-82FE-27E849229B89}"/>
              </a:ext>
            </a:extLst>
          </p:cNvPr>
          <p:cNvSpPr/>
          <p:nvPr/>
        </p:nvSpPr>
        <p:spPr>
          <a:xfrm>
            <a:off x="2191323" y="3414712"/>
            <a:ext cx="1000125" cy="5214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7602CD9-92E6-FEAD-5661-485768B0F7AC}"/>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3250301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Hardware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grpSp>
        <p:nvGrpSpPr>
          <p:cNvPr id="25" name="Group 24">
            <a:extLst>
              <a:ext uri="{FF2B5EF4-FFF2-40B4-BE49-F238E27FC236}">
                <a16:creationId xmlns:a16="http://schemas.microsoft.com/office/drawing/2014/main" id="{94AE5DF6-7CFF-46FC-8492-3C603127B8DC}"/>
              </a:ext>
            </a:extLst>
          </p:cNvPr>
          <p:cNvGrpSpPr/>
          <p:nvPr/>
        </p:nvGrpSpPr>
        <p:grpSpPr>
          <a:xfrm>
            <a:off x="1523814" y="1159438"/>
            <a:ext cx="6096373" cy="3528363"/>
            <a:chOff x="1137711" y="1159438"/>
            <a:chExt cx="6096373" cy="3528363"/>
          </a:xfrm>
        </p:grpSpPr>
        <p:pic>
          <p:nvPicPr>
            <p:cNvPr id="18" name="Picture 17" descr="A map of a city&#10;&#10;Description automatically generated with low confidence">
              <a:extLst>
                <a:ext uri="{FF2B5EF4-FFF2-40B4-BE49-F238E27FC236}">
                  <a16:creationId xmlns:a16="http://schemas.microsoft.com/office/drawing/2014/main" id="{42149A69-E100-4A6E-8808-1CCD7A2B9138}"/>
                </a:ext>
              </a:extLst>
            </p:cNvPr>
            <p:cNvPicPr>
              <a:picLocks noChangeAspect="1"/>
            </p:cNvPicPr>
            <p:nvPr/>
          </p:nvPicPr>
          <p:blipFill rotWithShape="1">
            <a:blip r:embed="rId3"/>
            <a:srcRect t="30143" r="51875" b="9620"/>
            <a:stretch/>
          </p:blipFill>
          <p:spPr>
            <a:xfrm>
              <a:off x="1137711" y="1377657"/>
              <a:ext cx="3398286" cy="3310144"/>
            </a:xfrm>
            <a:prstGeom prst="rect">
              <a:avLst/>
            </a:prstGeom>
          </p:spPr>
        </p:pic>
        <p:sp>
          <p:nvSpPr>
            <p:cNvPr id="16" name="Rectangle 15">
              <a:extLst>
                <a:ext uri="{FF2B5EF4-FFF2-40B4-BE49-F238E27FC236}">
                  <a16:creationId xmlns:a16="http://schemas.microsoft.com/office/drawing/2014/main" id="{623D9547-B6FD-438A-82FE-27E849229B89}"/>
                </a:ext>
              </a:extLst>
            </p:cNvPr>
            <p:cNvSpPr/>
            <p:nvPr/>
          </p:nvSpPr>
          <p:spPr>
            <a:xfrm>
              <a:off x="1258740" y="3153289"/>
              <a:ext cx="1612423" cy="7771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1018D42-8E13-4A3C-979E-78225695CA16}"/>
                </a:ext>
              </a:extLst>
            </p:cNvPr>
            <p:cNvCxnSpPr>
              <a:cxnSpLocks/>
            </p:cNvCxnSpPr>
            <p:nvPr/>
          </p:nvCxnSpPr>
          <p:spPr>
            <a:xfrm flipV="1">
              <a:off x="1261077" y="1159438"/>
              <a:ext cx="3341201" cy="203247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33DAFBD-2E8B-481B-A40E-DCE784C34D10}"/>
                </a:ext>
              </a:extLst>
            </p:cNvPr>
            <p:cNvCxnSpPr>
              <a:cxnSpLocks/>
            </p:cNvCxnSpPr>
            <p:nvPr/>
          </p:nvCxnSpPr>
          <p:spPr>
            <a:xfrm flipV="1">
              <a:off x="2871163" y="2964426"/>
              <a:ext cx="4362921" cy="95326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F3DAABA-9597-4463-9991-5788768444E8}"/>
                </a:ext>
              </a:extLst>
            </p:cNvPr>
            <p:cNvCxnSpPr>
              <a:cxnSpLocks/>
            </p:cNvCxnSpPr>
            <p:nvPr/>
          </p:nvCxnSpPr>
          <p:spPr>
            <a:xfrm flipV="1">
              <a:off x="1258740" y="2964426"/>
              <a:ext cx="3305886" cy="95909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0219BE-767E-4073-A8DB-9CC87699615D}"/>
                </a:ext>
              </a:extLst>
            </p:cNvPr>
            <p:cNvCxnSpPr>
              <a:cxnSpLocks/>
            </p:cNvCxnSpPr>
            <p:nvPr/>
          </p:nvCxnSpPr>
          <p:spPr>
            <a:xfrm flipV="1">
              <a:off x="2868826" y="1159438"/>
              <a:ext cx="4362921" cy="20012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8" descr="A close-up of a circuit board&#10;&#10;Description automatically generated with low confidence">
              <a:extLst>
                <a:ext uri="{FF2B5EF4-FFF2-40B4-BE49-F238E27FC236}">
                  <a16:creationId xmlns:a16="http://schemas.microsoft.com/office/drawing/2014/main" id="{EA7D010C-2B6E-4456-A2B8-059F2A19296E}"/>
                </a:ext>
              </a:extLst>
            </p:cNvPr>
            <p:cNvPicPr>
              <a:picLocks noChangeAspect="1"/>
            </p:cNvPicPr>
            <p:nvPr/>
          </p:nvPicPr>
          <p:blipFill>
            <a:blip r:embed="rId4"/>
            <a:stretch>
              <a:fillRect/>
            </a:stretch>
          </p:blipFill>
          <p:spPr>
            <a:xfrm>
              <a:off x="4616793" y="1193575"/>
              <a:ext cx="2617291" cy="1742505"/>
            </a:xfrm>
            <a:prstGeom prst="rect">
              <a:avLst/>
            </a:prstGeom>
            <a:ln w="76200">
              <a:solidFill>
                <a:srgbClr val="FF0000"/>
              </a:solidFill>
            </a:ln>
          </p:spPr>
        </p:pic>
      </p:grpSp>
      <p:sp>
        <p:nvSpPr>
          <p:cNvPr id="11" name="TextBox 10">
            <a:extLst>
              <a:ext uri="{FF2B5EF4-FFF2-40B4-BE49-F238E27FC236}">
                <a16:creationId xmlns:a16="http://schemas.microsoft.com/office/drawing/2014/main" id="{855172B0-8026-4A1E-9933-9F064E4D6880}"/>
              </a:ext>
            </a:extLst>
          </p:cNvPr>
          <p:cNvSpPr txBox="1"/>
          <p:nvPr/>
        </p:nvSpPr>
        <p:spPr>
          <a:xfrm>
            <a:off x="5828813" y="2388430"/>
            <a:ext cx="2619865" cy="523220"/>
          </a:xfrm>
          <a:prstGeom prst="rect">
            <a:avLst/>
          </a:prstGeom>
          <a:solidFill>
            <a:schemeClr val="tx2"/>
          </a:solidFill>
        </p:spPr>
        <p:txBody>
          <a:bodyPr wrap="square" rtlCol="0">
            <a:spAutoFit/>
          </a:bodyPr>
          <a:lstStyle/>
          <a:p>
            <a:r>
              <a:rPr lang="en-US" dirty="0"/>
              <a:t>Samsung K9F1G08U0</a:t>
            </a:r>
          </a:p>
          <a:p>
            <a:r>
              <a:rPr lang="en-US" dirty="0"/>
              <a:t>NAND Flash Chip</a:t>
            </a:r>
          </a:p>
        </p:txBody>
      </p:sp>
      <p:sp>
        <p:nvSpPr>
          <p:cNvPr id="23" name="TextBox 22">
            <a:extLst>
              <a:ext uri="{FF2B5EF4-FFF2-40B4-BE49-F238E27FC236}">
                <a16:creationId xmlns:a16="http://schemas.microsoft.com/office/drawing/2014/main" id="{4241679A-C43E-CF98-6EB5-F353B0488AC2}"/>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826005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Hardware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a:xfrm>
            <a:off x="412031" y="1269863"/>
            <a:ext cx="8114869" cy="3215400"/>
          </a:xfrm>
        </p:spPr>
        <p:txBody>
          <a:bodyPr/>
          <a:lstStyle/>
          <a:p>
            <a:r>
              <a:rPr lang="en-US" dirty="0"/>
              <a:t>10 pin connector</a:t>
            </a:r>
          </a:p>
          <a:p>
            <a:r>
              <a:rPr lang="en-US" dirty="0"/>
              <a:t>PHISON PS2251-50-F</a:t>
            </a:r>
          </a:p>
          <a:p>
            <a:r>
              <a:rPr lang="en-US" dirty="0"/>
              <a:t>???</a:t>
            </a:r>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pic>
        <p:nvPicPr>
          <p:cNvPr id="8" name="Picture 7" descr="A picture containing text, electronics, circuit&#10;&#10;Description automatically generated">
            <a:extLst>
              <a:ext uri="{FF2B5EF4-FFF2-40B4-BE49-F238E27FC236}">
                <a16:creationId xmlns:a16="http://schemas.microsoft.com/office/drawing/2014/main" id="{B79907BD-BBD8-4130-AB3A-F8EE35C3C194}"/>
              </a:ext>
            </a:extLst>
          </p:cNvPr>
          <p:cNvPicPr>
            <a:picLocks noChangeAspect="1"/>
          </p:cNvPicPr>
          <p:nvPr/>
        </p:nvPicPr>
        <p:blipFill rotWithShape="1">
          <a:blip r:embed="rId3"/>
          <a:srcRect t="12798"/>
          <a:stretch/>
        </p:blipFill>
        <p:spPr>
          <a:xfrm>
            <a:off x="4162069" y="905924"/>
            <a:ext cx="4364831" cy="3763449"/>
          </a:xfrm>
          <a:prstGeom prst="rect">
            <a:avLst/>
          </a:prstGeom>
        </p:spPr>
      </p:pic>
      <p:sp>
        <p:nvSpPr>
          <p:cNvPr id="9" name="Arrow: Right 8">
            <a:extLst>
              <a:ext uri="{FF2B5EF4-FFF2-40B4-BE49-F238E27FC236}">
                <a16:creationId xmlns:a16="http://schemas.microsoft.com/office/drawing/2014/main" id="{18BA32AA-164C-40B7-98FA-B143DC6CF3A7}"/>
              </a:ext>
            </a:extLst>
          </p:cNvPr>
          <p:cNvSpPr/>
          <p:nvPr/>
        </p:nvSpPr>
        <p:spPr>
          <a:xfrm flipH="1">
            <a:off x="6018000" y="1189385"/>
            <a:ext cx="1150144" cy="7786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 name="Arrow: Right 9">
            <a:extLst>
              <a:ext uri="{FF2B5EF4-FFF2-40B4-BE49-F238E27FC236}">
                <a16:creationId xmlns:a16="http://schemas.microsoft.com/office/drawing/2014/main" id="{B0982C34-1762-489A-9329-B9293B4E8F68}"/>
              </a:ext>
            </a:extLst>
          </p:cNvPr>
          <p:cNvSpPr/>
          <p:nvPr/>
        </p:nvSpPr>
        <p:spPr>
          <a:xfrm>
            <a:off x="4846350" y="3171617"/>
            <a:ext cx="1150144" cy="7786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2" name="Arrow: Left 11">
            <a:extLst>
              <a:ext uri="{FF2B5EF4-FFF2-40B4-BE49-F238E27FC236}">
                <a16:creationId xmlns:a16="http://schemas.microsoft.com/office/drawing/2014/main" id="{1B0468B6-C46B-4BAA-A3A1-5A0D7F7A9444}"/>
              </a:ext>
            </a:extLst>
          </p:cNvPr>
          <p:cNvSpPr/>
          <p:nvPr/>
        </p:nvSpPr>
        <p:spPr>
          <a:xfrm rot="18900000">
            <a:off x="7508083" y="1839514"/>
            <a:ext cx="1250156" cy="921544"/>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026" name="Picture 2" descr="cable color code">
            <a:extLst>
              <a:ext uri="{FF2B5EF4-FFF2-40B4-BE49-F238E27FC236}">
                <a16:creationId xmlns:a16="http://schemas.microsoft.com/office/drawing/2014/main" id="{DC98C277-27B1-4B9B-AEF6-AF742A3848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031" y="3602573"/>
            <a:ext cx="3609975" cy="1066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8B7DF85-8EAD-712A-5762-7531C36AF5B1}"/>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261518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Hardware</a:t>
            </a:r>
          </a:p>
        </p:txBody>
      </p:sp>
      <p:sp>
        <p:nvSpPr>
          <p:cNvPr id="5" name="Text Placeholder 4">
            <a:extLst>
              <a:ext uri="{FF2B5EF4-FFF2-40B4-BE49-F238E27FC236}">
                <a16:creationId xmlns:a16="http://schemas.microsoft.com/office/drawing/2014/main" id="{1CD29371-306E-4815-8918-0CE308F6B50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pic>
        <p:nvPicPr>
          <p:cNvPr id="12" name="Picture 11" descr="A pair of glasses on a table&#10;&#10;Description automatically generated with low confidence">
            <a:extLst>
              <a:ext uri="{FF2B5EF4-FFF2-40B4-BE49-F238E27FC236}">
                <a16:creationId xmlns:a16="http://schemas.microsoft.com/office/drawing/2014/main" id="{B2341485-7605-4B16-99BB-17D7F8378F14}"/>
              </a:ext>
            </a:extLst>
          </p:cNvPr>
          <p:cNvPicPr>
            <a:picLocks noChangeAspect="1"/>
          </p:cNvPicPr>
          <p:nvPr/>
        </p:nvPicPr>
        <p:blipFill rotWithShape="1">
          <a:blip r:embed="rId3"/>
          <a:srcRect r="29992"/>
          <a:stretch/>
        </p:blipFill>
        <p:spPr>
          <a:xfrm rot="16200000">
            <a:off x="2734554" y="-691482"/>
            <a:ext cx="3674893" cy="6999005"/>
          </a:xfrm>
          <a:prstGeom prst="rect">
            <a:avLst/>
          </a:prstGeom>
        </p:spPr>
      </p:pic>
      <p:sp>
        <p:nvSpPr>
          <p:cNvPr id="8" name="TextBox 7">
            <a:extLst>
              <a:ext uri="{FF2B5EF4-FFF2-40B4-BE49-F238E27FC236}">
                <a16:creationId xmlns:a16="http://schemas.microsoft.com/office/drawing/2014/main" id="{878EFF07-44DF-2521-BBDE-54613D774335}"/>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245016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Hardware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r>
              <a:rPr lang="en-US" dirty="0"/>
              <a:t>The drive mounts – we have a disk!</a:t>
            </a:r>
          </a:p>
          <a:p>
            <a:r>
              <a:rPr lang="en-US" dirty="0"/>
              <a:t>Use Win32DiskImager to image the entire drive</a:t>
            </a:r>
          </a:p>
          <a:p>
            <a:r>
              <a:rPr lang="en-US" dirty="0"/>
              <a:t>Throw the image in </a:t>
            </a:r>
            <a:r>
              <a:rPr lang="en-US" dirty="0" err="1"/>
              <a:t>BinWalk</a:t>
            </a:r>
            <a:endParaRPr lang="en-US" dirty="0"/>
          </a:p>
          <a:p>
            <a:r>
              <a:rPr lang="en-US" dirty="0"/>
              <a:t>And out pops the firmware in plain-text!</a:t>
            </a:r>
          </a:p>
          <a:p>
            <a:r>
              <a:rPr lang="en-US" dirty="0"/>
              <a:t>…but only the firmware on THIS device.</a:t>
            </a:r>
          </a:p>
          <a:p>
            <a:endParaRPr lang="en-US" dirty="0"/>
          </a:p>
          <a:p>
            <a:endParaRPr lang="en-US" dirty="0"/>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sp>
        <p:nvSpPr>
          <p:cNvPr id="6" name="TextBox 5">
            <a:extLst>
              <a:ext uri="{FF2B5EF4-FFF2-40B4-BE49-F238E27FC236}">
                <a16:creationId xmlns:a16="http://schemas.microsoft.com/office/drawing/2014/main" id="{64F07074-A6FD-4C2F-CBBD-7056446A3D78}"/>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28145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Hardware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nchor="ctr"/>
          <a:lstStyle/>
          <a:p>
            <a:pPr marL="76200" indent="0" algn="ctr">
              <a:buNone/>
            </a:pPr>
            <a:r>
              <a:rPr lang="en-US" sz="3200" dirty="0"/>
              <a:t>But decrypting arbitrary firmware files?</a:t>
            </a:r>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sp>
        <p:nvSpPr>
          <p:cNvPr id="6" name="TextBox 5">
            <a:extLst>
              <a:ext uri="{FF2B5EF4-FFF2-40B4-BE49-F238E27FC236}">
                <a16:creationId xmlns:a16="http://schemas.microsoft.com/office/drawing/2014/main" id="{335D3885-39A8-D24F-B393-34AF11FB652E}"/>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3172789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2600500" y="2040544"/>
            <a:ext cx="585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cap="all" dirty="0"/>
              <a:t>Introduction</a:t>
            </a:r>
            <a:endParaRPr cap="all" dirty="0"/>
          </a:p>
        </p:txBody>
      </p:sp>
      <p:sp>
        <p:nvSpPr>
          <p:cNvPr id="82" name="Google Shape;82;p14"/>
          <p:cNvSpPr txBox="1">
            <a:spLocks noGrp="1"/>
          </p:cNvSpPr>
          <p:nvPr>
            <p:ph type="subTitle" idx="1"/>
          </p:nvPr>
        </p:nvSpPr>
        <p:spPr>
          <a:xfrm>
            <a:off x="2600400" y="3182963"/>
            <a:ext cx="58578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Who’s this moron?</a:t>
            </a:r>
            <a:endParaRPr dirty="0"/>
          </a:p>
        </p:txBody>
      </p:sp>
    </p:spTree>
    <p:extLst>
      <p:ext uri="{BB962C8B-B14F-4D97-AF65-F5344CB8AC3E}">
        <p14:creationId xmlns:p14="http://schemas.microsoft.com/office/powerpoint/2010/main" val="4203190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2600500" y="2040544"/>
            <a:ext cx="585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cap="all" dirty="0"/>
              <a:t>The Software</a:t>
            </a:r>
            <a:endParaRPr cap="all" dirty="0"/>
          </a:p>
        </p:txBody>
      </p:sp>
      <p:sp>
        <p:nvSpPr>
          <p:cNvPr id="82" name="Google Shape;82;p14"/>
          <p:cNvSpPr txBox="1">
            <a:spLocks noGrp="1"/>
          </p:cNvSpPr>
          <p:nvPr>
            <p:ph type="subTitle" idx="1"/>
          </p:nvPr>
        </p:nvSpPr>
        <p:spPr>
          <a:xfrm>
            <a:off x="2600400" y="3182963"/>
            <a:ext cx="58578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Decompilers are free now!</a:t>
            </a:r>
            <a:endParaRPr dirty="0"/>
          </a:p>
        </p:txBody>
      </p:sp>
    </p:spTree>
    <p:extLst>
      <p:ext uri="{BB962C8B-B14F-4D97-AF65-F5344CB8AC3E}">
        <p14:creationId xmlns:p14="http://schemas.microsoft.com/office/powerpoint/2010/main" val="2808446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Software</a:t>
            </a:r>
          </a:p>
        </p:txBody>
      </p:sp>
      <p:sp>
        <p:nvSpPr>
          <p:cNvPr id="5" name="Text Placeholder 4">
            <a:extLst>
              <a:ext uri="{FF2B5EF4-FFF2-40B4-BE49-F238E27FC236}">
                <a16:creationId xmlns:a16="http://schemas.microsoft.com/office/drawing/2014/main" id="{D1FB17ED-E5CB-4E89-B976-CF766BEC137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pic>
        <p:nvPicPr>
          <p:cNvPr id="6" name="Picture 5" descr="A screenshot of a computer&#10;&#10;Description automatically generated">
            <a:extLst>
              <a:ext uri="{FF2B5EF4-FFF2-40B4-BE49-F238E27FC236}">
                <a16:creationId xmlns:a16="http://schemas.microsoft.com/office/drawing/2014/main" id="{D36538CC-A444-432E-9279-45F72C563AE5}"/>
              </a:ext>
            </a:extLst>
          </p:cNvPr>
          <p:cNvPicPr>
            <a:picLocks noChangeAspect="1"/>
          </p:cNvPicPr>
          <p:nvPr/>
        </p:nvPicPr>
        <p:blipFill>
          <a:blip r:embed="rId3"/>
          <a:stretch>
            <a:fillRect/>
          </a:stretch>
        </p:blipFill>
        <p:spPr>
          <a:xfrm>
            <a:off x="1027975" y="885210"/>
            <a:ext cx="7088051" cy="3864642"/>
          </a:xfrm>
          <a:prstGeom prst="rect">
            <a:avLst/>
          </a:prstGeom>
        </p:spPr>
      </p:pic>
      <p:sp>
        <p:nvSpPr>
          <p:cNvPr id="8" name="TextBox 7">
            <a:extLst>
              <a:ext uri="{FF2B5EF4-FFF2-40B4-BE49-F238E27FC236}">
                <a16:creationId xmlns:a16="http://schemas.microsoft.com/office/drawing/2014/main" id="{C98802B3-E22B-2206-4445-96E0FBD3A663}"/>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1277271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Software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r>
              <a:rPr lang="en-US" dirty="0"/>
              <a:t>Device runs an Apache web server</a:t>
            </a:r>
          </a:p>
          <a:p>
            <a:r>
              <a:rPr lang="en-US" dirty="0"/>
              <a:t>Submits to </a:t>
            </a:r>
            <a:r>
              <a:rPr lang="en-US" dirty="0" err="1">
                <a:latin typeface="Lucida Console" panose="020B0609040504020204" pitchFamily="49" charset="0"/>
              </a:rPr>
              <a:t>firmware_upload-cgi</a:t>
            </a:r>
            <a:r>
              <a:rPr lang="en-US" dirty="0"/>
              <a:t> in </a:t>
            </a:r>
            <a:r>
              <a:rPr lang="en-US" dirty="0" err="1">
                <a:latin typeface="Lucida Console" panose="020B0609040504020204" pitchFamily="49" charset="0"/>
              </a:rPr>
              <a:t>cgi</a:t>
            </a:r>
            <a:r>
              <a:rPr lang="en-US" dirty="0">
                <a:latin typeface="Lucida Console" panose="020B0609040504020204" pitchFamily="49" charset="0"/>
              </a:rPr>
              <a:t>-bin</a:t>
            </a:r>
            <a:endParaRPr lang="en-US" dirty="0"/>
          </a:p>
          <a:p>
            <a:r>
              <a:rPr lang="en-US" dirty="0"/>
              <a:t>Contains string </a:t>
            </a:r>
            <a:r>
              <a:rPr lang="en-US" dirty="0">
                <a:latin typeface="Lucida Console" panose="020B0609040504020204" pitchFamily="49" charset="0"/>
              </a:rPr>
              <a:t>/util/</a:t>
            </a:r>
            <a:r>
              <a:rPr lang="en-US" dirty="0" err="1">
                <a:latin typeface="Lucida Console" panose="020B0609040504020204" pitchFamily="49" charset="0"/>
              </a:rPr>
              <a:t>zld_fsextract</a:t>
            </a:r>
            <a:endParaRPr lang="en-US" dirty="0"/>
          </a:p>
          <a:p>
            <a:pPr lvl="1"/>
            <a:r>
              <a:rPr lang="en-US" dirty="0"/>
              <a:t>File System Extract?</a:t>
            </a:r>
          </a:p>
          <a:p>
            <a:r>
              <a:rPr lang="en-US" dirty="0"/>
              <a:t>Let’s Google it</a:t>
            </a:r>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sp>
        <p:nvSpPr>
          <p:cNvPr id="6" name="TextBox 5">
            <a:extLst>
              <a:ext uri="{FF2B5EF4-FFF2-40B4-BE49-F238E27FC236}">
                <a16:creationId xmlns:a16="http://schemas.microsoft.com/office/drawing/2014/main" id="{4C1C7BD8-E6AF-91C3-3385-16A6C3D67855}"/>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1331641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Software</a:t>
            </a:r>
          </a:p>
        </p:txBody>
      </p:sp>
      <p:sp>
        <p:nvSpPr>
          <p:cNvPr id="5" name="Text Placeholder 4">
            <a:extLst>
              <a:ext uri="{FF2B5EF4-FFF2-40B4-BE49-F238E27FC236}">
                <a16:creationId xmlns:a16="http://schemas.microsoft.com/office/drawing/2014/main" id="{0C892E6B-703A-464D-9F88-8BFCD8A22EC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pic>
        <p:nvPicPr>
          <p:cNvPr id="8" name="Picture 7">
            <a:extLst>
              <a:ext uri="{FF2B5EF4-FFF2-40B4-BE49-F238E27FC236}">
                <a16:creationId xmlns:a16="http://schemas.microsoft.com/office/drawing/2014/main" id="{C0B37145-4841-4BB6-BE4D-06D064E041B4}"/>
              </a:ext>
            </a:extLst>
          </p:cNvPr>
          <p:cNvPicPr>
            <a:picLocks noChangeAspect="1"/>
          </p:cNvPicPr>
          <p:nvPr/>
        </p:nvPicPr>
        <p:blipFill>
          <a:blip r:embed="rId3"/>
          <a:stretch>
            <a:fillRect/>
          </a:stretch>
        </p:blipFill>
        <p:spPr>
          <a:xfrm>
            <a:off x="0" y="999417"/>
            <a:ext cx="9144000" cy="3144666"/>
          </a:xfrm>
          <a:prstGeom prst="rect">
            <a:avLst/>
          </a:prstGeom>
        </p:spPr>
      </p:pic>
      <p:sp>
        <p:nvSpPr>
          <p:cNvPr id="9" name="Rectangle 8">
            <a:extLst>
              <a:ext uri="{FF2B5EF4-FFF2-40B4-BE49-F238E27FC236}">
                <a16:creationId xmlns:a16="http://schemas.microsoft.com/office/drawing/2014/main" id="{277ECE67-C12B-4BE5-AF42-176872D9D868}"/>
              </a:ext>
            </a:extLst>
          </p:cNvPr>
          <p:cNvSpPr/>
          <p:nvPr/>
        </p:nvSpPr>
        <p:spPr>
          <a:xfrm>
            <a:off x="5064919" y="2821781"/>
            <a:ext cx="3864769" cy="2428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190E06-F4A5-43B9-A496-5A490C2443DC}"/>
              </a:ext>
            </a:extLst>
          </p:cNvPr>
          <p:cNvSpPr/>
          <p:nvPr/>
        </p:nvSpPr>
        <p:spPr>
          <a:xfrm>
            <a:off x="7008020" y="3855951"/>
            <a:ext cx="907256" cy="2428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6110AF7-3238-4285-925D-07CEC093DADF}"/>
              </a:ext>
            </a:extLst>
          </p:cNvPr>
          <p:cNvSpPr/>
          <p:nvPr/>
        </p:nvSpPr>
        <p:spPr>
          <a:xfrm>
            <a:off x="2031207" y="3064669"/>
            <a:ext cx="962023" cy="2428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6524EC3-9109-48CC-56E2-8E0FB60B6BC9}"/>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292019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Software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r>
              <a:rPr lang="en-US" dirty="0"/>
              <a:t>The binary’s from a previous model though…</a:t>
            </a:r>
          </a:p>
          <a:p>
            <a:pPr lvl="1"/>
            <a:r>
              <a:rPr lang="en-US" dirty="0"/>
              <a:t>Same processor architecture</a:t>
            </a:r>
          </a:p>
          <a:p>
            <a:pPr lvl="1"/>
            <a:r>
              <a:rPr lang="en-US" dirty="0"/>
              <a:t>Firmware formats appear the same</a:t>
            </a:r>
          </a:p>
          <a:p>
            <a:pPr lvl="1"/>
            <a:r>
              <a:rPr lang="en-US" dirty="0"/>
              <a:t>If it </a:t>
            </a:r>
            <a:r>
              <a:rPr lang="en-US" dirty="0" err="1"/>
              <a:t>ain’t</a:t>
            </a:r>
            <a:r>
              <a:rPr lang="en-US" dirty="0"/>
              <a:t> broke, why fix it?</a:t>
            </a:r>
          </a:p>
          <a:p>
            <a:pPr marL="76200" indent="0">
              <a:buNone/>
            </a:pPr>
            <a:endParaRPr lang="en-US" dirty="0"/>
          </a:p>
          <a:p>
            <a:pPr marL="76200" indent="0">
              <a:buNone/>
            </a:pPr>
            <a:endParaRPr lang="en-US" dirty="0"/>
          </a:p>
          <a:p>
            <a:pPr marL="76200" indent="0">
              <a:buNone/>
            </a:pPr>
            <a:endParaRPr lang="en-US" sz="800" dirty="0"/>
          </a:p>
          <a:p>
            <a:pPr marL="76200" indent="0">
              <a:buNone/>
            </a:pPr>
            <a:endParaRPr lang="en-US" sz="800" dirty="0"/>
          </a:p>
          <a:p>
            <a:pPr marL="76200" indent="0">
              <a:buNone/>
            </a:pPr>
            <a:r>
              <a:rPr lang="en-US" sz="800" dirty="0"/>
              <a:t>Spoiler: the newer models have the same binary so we made a smart bet</a:t>
            </a:r>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34</a:t>
            </a:fld>
            <a:endParaRPr lang="en"/>
          </a:p>
        </p:txBody>
      </p:sp>
      <p:sp>
        <p:nvSpPr>
          <p:cNvPr id="6" name="TextBox 5">
            <a:extLst>
              <a:ext uri="{FF2B5EF4-FFF2-40B4-BE49-F238E27FC236}">
                <a16:creationId xmlns:a16="http://schemas.microsoft.com/office/drawing/2014/main" id="{CAF9B16F-8A02-1B13-691D-BA9C13B5DED6}"/>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126926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Software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r>
              <a:rPr lang="en-US" dirty="0"/>
              <a:t>Run </a:t>
            </a:r>
            <a:r>
              <a:rPr lang="en-US" dirty="0">
                <a:latin typeface="Lucida Console" panose="020B0609040504020204" pitchFamily="49" charset="0"/>
              </a:rPr>
              <a:t>file</a:t>
            </a:r>
          </a:p>
          <a:p>
            <a:pPr lvl="1"/>
            <a:r>
              <a:rPr lang="en-US" sz="1800" dirty="0">
                <a:latin typeface="Lucida Console" panose="020B0609040504020204" pitchFamily="49" charset="0"/>
              </a:rPr>
              <a:t>ELF 32-bit MSB executable, MIPS, N32 MIPS64 rel2 version 1 (SYSV), statically linked, stripped</a:t>
            </a:r>
          </a:p>
          <a:p>
            <a:pPr marL="457200" marR="0" lvl="0" indent="-381000" algn="l" defTabSz="914400" rtl="0" eaLnBrk="1" fontAlgn="auto" latinLnBrk="0" hangingPunct="1">
              <a:lnSpc>
                <a:spcPct val="115000"/>
              </a:lnSpc>
              <a:spcBef>
                <a:spcPts val="600"/>
              </a:spcBef>
              <a:spcAft>
                <a:spcPts val="0"/>
              </a:spcAft>
              <a:buClr>
                <a:srgbClr val="C0B5BC"/>
              </a:buClr>
              <a:buSzPts val="2400"/>
              <a:buFont typeface="PT Serif"/>
              <a:buChar char="○"/>
              <a:tabLst/>
              <a:defRPr/>
            </a:pPr>
            <a:r>
              <a:rPr kumimoji="0" lang="en-US" sz="2400" b="0" i="0" u="none" strike="noStrike" kern="0" cap="none" spc="0" normalizeH="0" baseline="0" noProof="0" dirty="0">
                <a:ln>
                  <a:noFill/>
                </a:ln>
                <a:solidFill>
                  <a:srgbClr val="1D1D1B"/>
                </a:solidFill>
                <a:effectLst/>
                <a:uLnTx/>
                <a:uFillTx/>
                <a:latin typeface="PT Serif"/>
                <a:sym typeface="PT Serif"/>
              </a:rPr>
              <a:t>Run </a:t>
            </a:r>
            <a:r>
              <a:rPr kumimoji="0" lang="en-US" sz="2400" b="0" i="0" u="none" strike="noStrike" kern="0" cap="none" spc="0" normalizeH="0" baseline="0" noProof="0" dirty="0">
                <a:ln>
                  <a:noFill/>
                </a:ln>
                <a:solidFill>
                  <a:srgbClr val="1D1D1B"/>
                </a:solidFill>
                <a:effectLst/>
                <a:uLnTx/>
                <a:uFillTx/>
                <a:latin typeface="Lucida Console" panose="020B0609040504020204" pitchFamily="49" charset="0"/>
                <a:sym typeface="PT Serif"/>
              </a:rPr>
              <a:t>strings</a:t>
            </a:r>
          </a:p>
          <a:p>
            <a:pPr lvl="1">
              <a:spcBef>
                <a:spcPts val="600"/>
              </a:spcBef>
              <a:buClr>
                <a:srgbClr val="C0B5BC"/>
              </a:buClr>
              <a:buFont typeface="PT Serif"/>
              <a:buChar char="○"/>
              <a:defRPr/>
            </a:pPr>
            <a:r>
              <a:rPr kumimoji="0" lang="en-US" sz="1600" b="0" i="0" u="none" strike="noStrike" kern="0" cap="none" spc="0" normalizeH="0" baseline="0" noProof="0" dirty="0">
                <a:ln>
                  <a:noFill/>
                </a:ln>
                <a:solidFill>
                  <a:srgbClr val="1D1D1B"/>
                </a:solidFill>
                <a:effectLst/>
                <a:uLnTx/>
                <a:uFillTx/>
                <a:latin typeface="Lucida Console" panose="020B0609040504020204" pitchFamily="49" charset="0"/>
                <a:sym typeface="PT Serif"/>
              </a:rPr>
              <a:t>usage: %s &lt;input zip file&gt; {-t | &lt;unzip path&gt; {-s &lt;SET_EXTRACTION_COMMAND&gt; | [-f file1 [-f file2 ...] ] [-d dir1 [-d dir2 ...] ] [-</a:t>
            </a:r>
            <a:r>
              <a:rPr kumimoji="0" lang="en-US" sz="1600" b="0" i="0" u="none" strike="noStrike" kern="0" cap="none" spc="0" normalizeH="0" baseline="0" noProof="0" dirty="0" err="1">
                <a:ln>
                  <a:noFill/>
                </a:ln>
                <a:solidFill>
                  <a:srgbClr val="1D1D1B"/>
                </a:solidFill>
                <a:effectLst/>
                <a:uLnTx/>
                <a:uFillTx/>
                <a:latin typeface="Lucida Console" panose="020B0609040504020204" pitchFamily="49" charset="0"/>
                <a:sym typeface="PT Serif"/>
              </a:rPr>
              <a:t>i</a:t>
            </a:r>
            <a:r>
              <a:rPr kumimoji="0" lang="en-US" sz="1600" b="0" i="0" u="none" strike="noStrike" kern="0" cap="none" spc="0" normalizeH="0" baseline="0" noProof="0" dirty="0">
                <a:ln>
                  <a:noFill/>
                </a:ln>
                <a:solidFill>
                  <a:srgbClr val="1D1D1B"/>
                </a:solidFill>
                <a:effectLst/>
                <a:uLnTx/>
                <a:uFillTx/>
                <a:latin typeface="Lucida Console" panose="020B0609040504020204" pitchFamily="49" charset="0"/>
                <a:sym typeface="PT Serif"/>
              </a:rPr>
              <a:t>]} [-D </a:t>
            </a:r>
            <a:r>
              <a:rPr kumimoji="0" lang="en-US" sz="1600" b="0" i="0" u="none" strike="noStrike" kern="0" cap="none" spc="0" normalizeH="0" baseline="0" noProof="0" dirty="0" err="1">
                <a:ln>
                  <a:noFill/>
                </a:ln>
                <a:solidFill>
                  <a:srgbClr val="1D1D1B"/>
                </a:solidFill>
                <a:effectLst/>
                <a:uLnTx/>
                <a:uFillTx/>
                <a:latin typeface="Lucida Console" panose="020B0609040504020204" pitchFamily="49" charset="0"/>
                <a:sym typeface="PT Serif"/>
              </a:rPr>
              <a:t>destDir</a:t>
            </a:r>
            <a:r>
              <a:rPr kumimoji="0" lang="en-US" sz="1600" b="0" i="0" u="none" strike="noStrike" kern="0" cap="none" spc="0" normalizeH="0" baseline="0" noProof="0" dirty="0">
                <a:ln>
                  <a:noFill/>
                </a:ln>
                <a:solidFill>
                  <a:srgbClr val="1D1D1B"/>
                </a:solidFill>
                <a:effectLst/>
                <a:uLnTx/>
                <a:uFillTx/>
                <a:latin typeface="Lucida Console" panose="020B0609040504020204" pitchFamily="49" charset="0"/>
                <a:sym typeface="PT Serif"/>
              </a:rPr>
              <a:t>]} </a:t>
            </a:r>
            <a:endParaRPr lang="en-US" sz="1600" dirty="0">
              <a:solidFill>
                <a:srgbClr val="1D1D1B"/>
              </a:solidFill>
              <a:latin typeface="Lucida Console" panose="020B0609040504020204" pitchFamily="49" charset="0"/>
            </a:endParaRPr>
          </a:p>
          <a:p>
            <a:pPr lvl="1">
              <a:spcBef>
                <a:spcPts val="600"/>
              </a:spcBef>
              <a:buClr>
                <a:srgbClr val="C0B5BC"/>
              </a:buClr>
              <a:buFont typeface="PT Serif"/>
              <a:buChar char="○"/>
              <a:defRPr/>
            </a:pPr>
            <a:r>
              <a:rPr kumimoji="0" lang="en-US" sz="1600" b="0" i="0" u="none" strike="noStrike" kern="0" cap="none" spc="0" normalizeH="0" baseline="0" noProof="0" dirty="0">
                <a:ln>
                  <a:noFill/>
                </a:ln>
                <a:solidFill>
                  <a:srgbClr val="1D1D1B"/>
                </a:solidFill>
                <a:effectLst/>
                <a:uLnTx/>
                <a:uFillTx/>
                <a:latin typeface="Lucida Console" panose="020B0609040504020204" pitchFamily="49" charset="0"/>
                <a:sym typeface="PT Serif"/>
              </a:rPr>
              <a:t>7za</a:t>
            </a:r>
            <a:endParaRPr kumimoji="0" lang="en-US" b="0" i="0" u="none" strike="noStrike" kern="0" cap="none" spc="0" normalizeH="0" baseline="0" noProof="0" dirty="0">
              <a:ln>
                <a:noFill/>
              </a:ln>
              <a:solidFill>
                <a:srgbClr val="1D1D1B"/>
              </a:solidFill>
              <a:effectLst/>
              <a:uLnTx/>
              <a:uFillTx/>
              <a:latin typeface="Lucida Console" panose="020B0609040504020204" pitchFamily="49" charset="0"/>
              <a:sym typeface="PT Serif"/>
            </a:endParaRPr>
          </a:p>
          <a:p>
            <a:endParaRPr lang="en-US" sz="1800" dirty="0">
              <a:latin typeface="Lucida Console" panose="020B0609040504020204" pitchFamily="49" charset="0"/>
            </a:endParaRPr>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sp>
        <p:nvSpPr>
          <p:cNvPr id="6" name="TextBox 5">
            <a:extLst>
              <a:ext uri="{FF2B5EF4-FFF2-40B4-BE49-F238E27FC236}">
                <a16:creationId xmlns:a16="http://schemas.microsoft.com/office/drawing/2014/main" id="{3FC77C63-7241-7C9B-A2E2-F28F8DDD9118}"/>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112701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Software</a:t>
            </a:r>
          </a:p>
        </p:txBody>
      </p:sp>
      <p:sp>
        <p:nvSpPr>
          <p:cNvPr id="6" name="Text Placeholder 5">
            <a:extLst>
              <a:ext uri="{FF2B5EF4-FFF2-40B4-BE49-F238E27FC236}">
                <a16:creationId xmlns:a16="http://schemas.microsoft.com/office/drawing/2014/main" id="{A9027324-B56E-4163-814D-6B3C77A3D7D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pic>
        <p:nvPicPr>
          <p:cNvPr id="5" name="Picture 2" descr="Ghidra">
            <a:extLst>
              <a:ext uri="{FF2B5EF4-FFF2-40B4-BE49-F238E27FC236}">
                <a16:creationId xmlns:a16="http://schemas.microsoft.com/office/drawing/2014/main" id="{6754DD5D-0AFA-460A-B5F4-944640E47B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9666" y="914830"/>
            <a:ext cx="5604669" cy="3799776"/>
          </a:xfrm>
          <a:prstGeom prst="rect">
            <a:avLst/>
          </a:prstGeom>
          <a:solidFill>
            <a:schemeClr val="tx1"/>
          </a:solidFill>
        </p:spPr>
      </p:pic>
      <p:sp>
        <p:nvSpPr>
          <p:cNvPr id="8" name="TextBox 7">
            <a:extLst>
              <a:ext uri="{FF2B5EF4-FFF2-40B4-BE49-F238E27FC236}">
                <a16:creationId xmlns:a16="http://schemas.microsoft.com/office/drawing/2014/main" id="{D27A4ED5-CA61-0289-DC59-78E93A069AFF}"/>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1298496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Software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11" name="Picture 10" descr="Text&#10;&#10;Description automatically generated">
            <a:extLst>
              <a:ext uri="{FF2B5EF4-FFF2-40B4-BE49-F238E27FC236}">
                <a16:creationId xmlns:a16="http://schemas.microsoft.com/office/drawing/2014/main" id="{799E91A1-F0FC-49F2-AB74-262BE3756FA2}"/>
              </a:ext>
            </a:extLst>
          </p:cNvPr>
          <p:cNvPicPr>
            <a:picLocks noChangeAspect="1"/>
          </p:cNvPicPr>
          <p:nvPr/>
        </p:nvPicPr>
        <p:blipFill>
          <a:blip r:embed="rId3"/>
          <a:stretch>
            <a:fillRect/>
          </a:stretch>
        </p:blipFill>
        <p:spPr>
          <a:xfrm>
            <a:off x="4922589" y="949930"/>
            <a:ext cx="3604311" cy="4097895"/>
          </a:xfrm>
          <a:prstGeom prst="rect">
            <a:avLst/>
          </a:prstGeom>
        </p:spPr>
      </p:pic>
      <p:sp>
        <p:nvSpPr>
          <p:cNvPr id="8" name="Arrow: Left 7">
            <a:extLst>
              <a:ext uri="{FF2B5EF4-FFF2-40B4-BE49-F238E27FC236}">
                <a16:creationId xmlns:a16="http://schemas.microsoft.com/office/drawing/2014/main" id="{6B81B06F-F313-4B04-B258-1870F824F7AF}"/>
              </a:ext>
            </a:extLst>
          </p:cNvPr>
          <p:cNvSpPr/>
          <p:nvPr/>
        </p:nvSpPr>
        <p:spPr>
          <a:xfrm rot="18900000">
            <a:off x="6548963" y="3230000"/>
            <a:ext cx="1250156" cy="921544"/>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3" name="Picture 12" descr="Graphical user interface, text, application&#10;&#10;Description automatically generated">
            <a:extLst>
              <a:ext uri="{FF2B5EF4-FFF2-40B4-BE49-F238E27FC236}">
                <a16:creationId xmlns:a16="http://schemas.microsoft.com/office/drawing/2014/main" id="{1DC19992-5492-43B1-A8B3-25A5AB0E2FC7}"/>
              </a:ext>
            </a:extLst>
          </p:cNvPr>
          <p:cNvPicPr>
            <a:picLocks noChangeAspect="1"/>
          </p:cNvPicPr>
          <p:nvPr/>
        </p:nvPicPr>
        <p:blipFill>
          <a:blip r:embed="rId4"/>
          <a:stretch>
            <a:fillRect/>
          </a:stretch>
        </p:blipFill>
        <p:spPr>
          <a:xfrm>
            <a:off x="231908" y="949930"/>
            <a:ext cx="4544030" cy="2740843"/>
          </a:xfrm>
          <a:prstGeom prst="rect">
            <a:avLst/>
          </a:prstGeom>
        </p:spPr>
      </p:pic>
      <p:sp>
        <p:nvSpPr>
          <p:cNvPr id="9" name="Arrow: Left 8">
            <a:extLst>
              <a:ext uri="{FF2B5EF4-FFF2-40B4-BE49-F238E27FC236}">
                <a16:creationId xmlns:a16="http://schemas.microsoft.com/office/drawing/2014/main" id="{20BDB84E-4AFB-49C0-8E9A-EC92B8F33ECB}"/>
              </a:ext>
            </a:extLst>
          </p:cNvPr>
          <p:cNvSpPr/>
          <p:nvPr/>
        </p:nvSpPr>
        <p:spPr>
          <a:xfrm rot="2700000">
            <a:off x="2343441" y="3021900"/>
            <a:ext cx="1250156" cy="921544"/>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2" name="TextBox 11">
            <a:extLst>
              <a:ext uri="{FF2B5EF4-FFF2-40B4-BE49-F238E27FC236}">
                <a16:creationId xmlns:a16="http://schemas.microsoft.com/office/drawing/2014/main" id="{506E1737-1E56-7CC8-EC01-CEF91A04FED5}"/>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703226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Software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r>
              <a:rPr lang="en-US" dirty="0" err="1"/>
              <a:t>Qemu</a:t>
            </a:r>
            <a:r>
              <a:rPr lang="en-US" dirty="0"/>
              <a:t> </a:t>
            </a:r>
            <a:r>
              <a:rPr lang="en-US" dirty="0" err="1"/>
              <a:t>Usermode</a:t>
            </a:r>
            <a:r>
              <a:rPr lang="en-US" dirty="0"/>
              <a:t> Emulation for MIPS to run it</a:t>
            </a:r>
          </a:p>
          <a:p>
            <a:pPr lvl="1"/>
            <a:r>
              <a:rPr lang="en-US" sz="1200" dirty="0" err="1">
                <a:latin typeface="Lucida Console" panose="020B0609040504020204" pitchFamily="49" charset="0"/>
              </a:rPr>
              <a:t>sudo</a:t>
            </a:r>
            <a:r>
              <a:rPr lang="en-US" sz="1200" dirty="0">
                <a:latin typeface="Lucida Console" panose="020B0609040504020204" pitchFamily="49" charset="0"/>
              </a:rPr>
              <a:t> cp ld-2.3.3.so /lib/</a:t>
            </a:r>
          </a:p>
          <a:p>
            <a:pPr lvl="1"/>
            <a:r>
              <a:rPr lang="en-US" sz="1200" dirty="0" err="1">
                <a:latin typeface="Lucida Console" panose="020B0609040504020204" pitchFamily="49" charset="0"/>
              </a:rPr>
              <a:t>sudo</a:t>
            </a:r>
            <a:r>
              <a:rPr lang="en-US" sz="1200" dirty="0">
                <a:latin typeface="Lucida Console" panose="020B0609040504020204" pitchFamily="49" charset="0"/>
              </a:rPr>
              <a:t> ln /lib/ld-2.3.3.so /lib/ld.so.1</a:t>
            </a:r>
          </a:p>
          <a:p>
            <a:r>
              <a:rPr kumimoji="0" lang="en-US" sz="2400" b="0" i="0" u="none" strike="noStrike" kern="0" cap="none" spc="0" normalizeH="0" baseline="0" noProof="0" dirty="0">
                <a:ln>
                  <a:noFill/>
                </a:ln>
                <a:solidFill>
                  <a:srgbClr val="1D1D1B"/>
                </a:solidFill>
                <a:effectLst/>
                <a:uLnTx/>
                <a:uFillTx/>
                <a:latin typeface="PT Serif"/>
                <a:sym typeface="PT Serif"/>
              </a:rPr>
              <a:t>Run it with </a:t>
            </a:r>
            <a:r>
              <a:rPr kumimoji="0" lang="en-US" sz="2400" b="0" i="0" u="none" strike="noStrike" kern="0" cap="none" spc="0" normalizeH="0" baseline="0" noProof="0" dirty="0" err="1">
                <a:ln>
                  <a:noFill/>
                </a:ln>
                <a:solidFill>
                  <a:srgbClr val="1D1D1B"/>
                </a:solidFill>
                <a:effectLst/>
                <a:uLnTx/>
                <a:uFillTx/>
                <a:latin typeface="Lucida Console" panose="020B0609040504020204" pitchFamily="49" charset="0"/>
                <a:sym typeface="PT Serif"/>
              </a:rPr>
              <a:t>strace</a:t>
            </a:r>
            <a:r>
              <a:rPr kumimoji="0" lang="en-US" sz="2400" b="0" i="0" u="none" strike="noStrike" kern="0" cap="none" spc="0" normalizeH="0" baseline="0" noProof="0" dirty="0">
                <a:ln>
                  <a:noFill/>
                </a:ln>
                <a:solidFill>
                  <a:srgbClr val="1D1D1B"/>
                </a:solidFill>
                <a:effectLst/>
                <a:uLnTx/>
                <a:uFillTx/>
                <a:latin typeface="PT Serif"/>
                <a:sym typeface="PT Serif"/>
              </a:rPr>
              <a:t> to find calls out to </a:t>
            </a:r>
            <a:r>
              <a:rPr kumimoji="0" lang="en-US" sz="2400" b="0" i="0" u="none" strike="noStrike" kern="0" cap="none" spc="0" normalizeH="0" baseline="0" noProof="0" dirty="0">
                <a:ln>
                  <a:noFill/>
                </a:ln>
                <a:solidFill>
                  <a:srgbClr val="1D1D1B"/>
                </a:solidFill>
                <a:effectLst/>
                <a:uLnTx/>
                <a:uFillTx/>
                <a:latin typeface="Lucida Console" panose="020B0609040504020204" pitchFamily="49" charset="0"/>
                <a:sym typeface="PT Serif"/>
              </a:rPr>
              <a:t>7za</a:t>
            </a:r>
            <a:endParaRPr lang="en-US" sz="1200" dirty="0">
              <a:latin typeface="Lucida Console" panose="020B0609040504020204" pitchFamily="49" charset="0"/>
            </a:endParaRPr>
          </a:p>
          <a:p>
            <a:pPr lvl="1"/>
            <a:r>
              <a:rPr lang="en-US" sz="1200" dirty="0">
                <a:latin typeface="Lucida Console" panose="020B0609040504020204" pitchFamily="49" charset="0"/>
              </a:rPr>
              <a:t>qemu-mipsn32 -</a:t>
            </a:r>
            <a:r>
              <a:rPr lang="en-US" sz="1200" dirty="0" err="1">
                <a:latin typeface="Lucida Console" panose="020B0609040504020204" pitchFamily="49" charset="0"/>
              </a:rPr>
              <a:t>strace</a:t>
            </a:r>
            <a:r>
              <a:rPr lang="en-US" sz="1200" dirty="0">
                <a:latin typeface="Lucida Console" panose="020B0609040504020204" pitchFamily="49" charset="0"/>
              </a:rPr>
              <a:t> </a:t>
            </a:r>
            <a:r>
              <a:rPr lang="en-US" sz="1200" dirty="0" err="1">
                <a:latin typeface="Lucida Console" panose="020B0609040504020204" pitchFamily="49" charset="0"/>
              </a:rPr>
              <a:t>zld_fsextract</a:t>
            </a:r>
            <a:r>
              <a:rPr lang="en-US" sz="1200" dirty="0">
                <a:latin typeface="Lucida Console" panose="020B0609040504020204" pitchFamily="49" charset="0"/>
              </a:rPr>
              <a:t> 460AAKY1C0.bin -</a:t>
            </a:r>
            <a:r>
              <a:rPr lang="en-US" sz="1200" dirty="0" err="1">
                <a:latin typeface="Lucida Console" panose="020B0609040504020204" pitchFamily="49" charset="0"/>
              </a:rPr>
              <a:t>i</a:t>
            </a:r>
            <a:r>
              <a:rPr lang="en-US" sz="1200" dirty="0">
                <a:latin typeface="Lucida Console" panose="020B0609040504020204" pitchFamily="49" charset="0"/>
              </a:rPr>
              <a:t> &amp;2&gt;1 &gt; out.txt</a:t>
            </a:r>
          </a:p>
          <a:p>
            <a:endParaRPr lang="en-US" dirty="0"/>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sp>
        <p:nvSpPr>
          <p:cNvPr id="6" name="TextBox 5">
            <a:extLst>
              <a:ext uri="{FF2B5EF4-FFF2-40B4-BE49-F238E27FC236}">
                <a16:creationId xmlns:a16="http://schemas.microsoft.com/office/drawing/2014/main" id="{978A38A1-3FDA-53C0-C1FF-1E76BBFC8DDC}"/>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147851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Software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r>
              <a:rPr lang="en-US" sz="1400" dirty="0">
                <a:latin typeface="Lucida Console" panose="020B0609040504020204" pitchFamily="49" charset="0"/>
              </a:rPr>
              <a:t>23402 open("460AAKY1C0.bin",O_RDONLY) = 3</a:t>
            </a:r>
          </a:p>
          <a:p>
            <a:r>
              <a:rPr lang="it-IT" sz="1400" dirty="0">
                <a:latin typeface="Lucida Console" panose="020B0609040504020204" pitchFamily="49" charset="0"/>
              </a:rPr>
              <a:t>23402 ioctl(3,21517,1082130192,0,1082130828,0) = -1 errno=25 (Inappropriate ioctl for device)</a:t>
            </a:r>
          </a:p>
          <a:p>
            <a:r>
              <a:rPr lang="en-US" sz="1400" dirty="0">
                <a:latin typeface="Lucida Console" panose="020B0609040504020204" pitchFamily="49" charset="0"/>
              </a:rPr>
              <a:t>23402 </a:t>
            </a:r>
            <a:r>
              <a:rPr lang="en-US" sz="1400" dirty="0" err="1">
                <a:latin typeface="Lucida Console" panose="020B0609040504020204" pitchFamily="49" charset="0"/>
              </a:rPr>
              <a:t>brk</a:t>
            </a:r>
            <a:r>
              <a:rPr lang="en-US" sz="1400" dirty="0">
                <a:latin typeface="Lucida Console" panose="020B0609040504020204" pitchFamily="49" charset="0"/>
              </a:rPr>
              <a:t>(0x10136000) = 0x10136000</a:t>
            </a:r>
          </a:p>
          <a:p>
            <a:r>
              <a:rPr lang="en-US" sz="1400" dirty="0">
                <a:latin typeface="Lucida Console" panose="020B0609040504020204" pitchFamily="49" charset="0"/>
              </a:rPr>
              <a:t>23402 </a:t>
            </a:r>
            <a:r>
              <a:rPr lang="en-US" sz="1400" dirty="0" err="1">
                <a:latin typeface="Lucida Console" panose="020B0609040504020204" pitchFamily="49" charset="0"/>
              </a:rPr>
              <a:t>lseek</a:t>
            </a:r>
            <a:r>
              <a:rPr lang="en-US" sz="1400" dirty="0">
                <a:latin typeface="Lucida Console" panose="020B0609040504020204" pitchFamily="49" charset="0"/>
              </a:rPr>
              <a:t>(3,-12,2,269700176,1082130828,1) = 136687321</a:t>
            </a:r>
          </a:p>
          <a:p>
            <a:r>
              <a:rPr lang="en-US" sz="1400" dirty="0">
                <a:latin typeface="Lucida Console" panose="020B0609040504020204" pitchFamily="49" charset="0"/>
              </a:rPr>
              <a:t>23402 Linux(3,1082130448,4,269700112,1082130828,1) = 4</a:t>
            </a:r>
          </a:p>
          <a:p>
            <a:r>
              <a:rPr lang="en-US" sz="1400" dirty="0">
                <a:latin typeface="Lucida Console" panose="020B0609040504020204" pitchFamily="49" charset="0"/>
              </a:rPr>
              <a:t>23402 Linux(3,1082130452,4,269700112,1082130828,1) = 4</a:t>
            </a:r>
          </a:p>
          <a:p>
            <a:r>
              <a:rPr lang="en-US" sz="1400" dirty="0">
                <a:latin typeface="Lucida Console" panose="020B0609040504020204" pitchFamily="49" charset="0"/>
              </a:rPr>
              <a:t>23402 </a:t>
            </a:r>
            <a:r>
              <a:rPr lang="en-US" sz="1400" dirty="0" err="1">
                <a:latin typeface="Lucida Console" panose="020B0609040504020204" pitchFamily="49" charset="0"/>
              </a:rPr>
              <a:t>brk</a:t>
            </a:r>
            <a:r>
              <a:rPr lang="en-US" sz="1400" dirty="0">
                <a:latin typeface="Lucida Console" panose="020B0609040504020204" pitchFamily="49" charset="0"/>
              </a:rPr>
              <a:t>(0x10155000) = 0x10155000</a:t>
            </a:r>
          </a:p>
          <a:p>
            <a:r>
              <a:rPr lang="en-US" sz="1400" dirty="0">
                <a:latin typeface="Lucida Console" panose="020B0609040504020204" pitchFamily="49" charset="0"/>
              </a:rPr>
              <a:t>23402 </a:t>
            </a:r>
            <a:r>
              <a:rPr lang="en-US" sz="1400" dirty="0" err="1">
                <a:latin typeface="Lucida Console" panose="020B0609040504020204" pitchFamily="49" charset="0"/>
              </a:rPr>
              <a:t>lseek</a:t>
            </a:r>
            <a:r>
              <a:rPr lang="en-US" sz="1400" dirty="0">
                <a:latin typeface="Lucida Console" panose="020B0609040504020204" pitchFamily="49" charset="0"/>
              </a:rPr>
              <a:t>(3,-126860,2,269704280,1082130828,1) = 136560473</a:t>
            </a:r>
          </a:p>
          <a:p>
            <a:r>
              <a:rPr lang="en-US" sz="1400" dirty="0">
                <a:latin typeface="Lucida Console" panose="020B0609040504020204" pitchFamily="49" charset="0"/>
              </a:rPr>
              <a:t>23402 Linux(3,269704288,126848,269700112,1082130828,1) = 126848</a:t>
            </a:r>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grpSp>
        <p:nvGrpSpPr>
          <p:cNvPr id="5" name="Group 4">
            <a:extLst>
              <a:ext uri="{FF2B5EF4-FFF2-40B4-BE49-F238E27FC236}">
                <a16:creationId xmlns:a16="http://schemas.microsoft.com/office/drawing/2014/main" id="{A26CB825-BACD-41CC-B892-48CA8433A1F5}"/>
              </a:ext>
            </a:extLst>
          </p:cNvPr>
          <p:cNvGrpSpPr/>
          <p:nvPr/>
        </p:nvGrpSpPr>
        <p:grpSpPr>
          <a:xfrm>
            <a:off x="4703474" y="1005275"/>
            <a:ext cx="4370503" cy="3477533"/>
            <a:chOff x="5367320" y="1482781"/>
            <a:chExt cx="3473904" cy="2764125"/>
          </a:xfrm>
        </p:grpSpPr>
        <p:pic>
          <p:nvPicPr>
            <p:cNvPr id="6" name="Picture 5" descr="Graphical user interface, text, application, Word&#10;&#10;Description automatically generated">
              <a:extLst>
                <a:ext uri="{FF2B5EF4-FFF2-40B4-BE49-F238E27FC236}">
                  <a16:creationId xmlns:a16="http://schemas.microsoft.com/office/drawing/2014/main" id="{1B8FA338-AFBC-45B1-86A4-BD8DED9CF99E}"/>
                </a:ext>
              </a:extLst>
            </p:cNvPr>
            <p:cNvPicPr>
              <a:picLocks noChangeAspect="1"/>
            </p:cNvPicPr>
            <p:nvPr/>
          </p:nvPicPr>
          <p:blipFill rotWithShape="1">
            <a:blip r:embed="rId3"/>
            <a:srcRect r="42693" b="54583"/>
            <a:stretch/>
          </p:blipFill>
          <p:spPr>
            <a:xfrm>
              <a:off x="5367320" y="1482781"/>
              <a:ext cx="3473904" cy="2336006"/>
            </a:xfrm>
            <a:prstGeom prst="rect">
              <a:avLst/>
            </a:prstGeom>
          </p:spPr>
        </p:pic>
        <p:sp>
          <p:nvSpPr>
            <p:cNvPr id="7" name="Arrow: Right 6">
              <a:extLst>
                <a:ext uri="{FF2B5EF4-FFF2-40B4-BE49-F238E27FC236}">
                  <a16:creationId xmlns:a16="http://schemas.microsoft.com/office/drawing/2014/main" id="{1535D8CA-ADBE-4EA7-82F3-F6BE813D1121}"/>
                </a:ext>
              </a:extLst>
            </p:cNvPr>
            <p:cNvSpPr/>
            <p:nvPr/>
          </p:nvSpPr>
          <p:spPr>
            <a:xfrm rot="12600000">
              <a:off x="6479429" y="3390668"/>
              <a:ext cx="1035843" cy="85623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Arrow: Left 7">
            <a:extLst>
              <a:ext uri="{FF2B5EF4-FFF2-40B4-BE49-F238E27FC236}">
                <a16:creationId xmlns:a16="http://schemas.microsoft.com/office/drawing/2014/main" id="{A61C178D-AB1F-44B6-8B0A-A893BCAFD727}"/>
              </a:ext>
            </a:extLst>
          </p:cNvPr>
          <p:cNvSpPr/>
          <p:nvPr/>
        </p:nvSpPr>
        <p:spPr>
          <a:xfrm rot="19730039" flipH="1">
            <a:off x="1458800" y="3935331"/>
            <a:ext cx="1250156" cy="921544"/>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 name="TextBox 10">
            <a:extLst>
              <a:ext uri="{FF2B5EF4-FFF2-40B4-BE49-F238E27FC236}">
                <a16:creationId xmlns:a16="http://schemas.microsoft.com/office/drawing/2014/main" id="{5DA668C7-A2C9-1297-F9FB-94B72FC5C917}"/>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6590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14086B-F154-41B3-BC83-1F8606E8F1FB}"/>
              </a:ext>
            </a:extLst>
          </p:cNvPr>
          <p:cNvSpPr>
            <a:spLocks noGrp="1"/>
          </p:cNvSpPr>
          <p:nvPr>
            <p:ph type="title"/>
          </p:nvPr>
        </p:nvSpPr>
        <p:spPr/>
        <p:txBody>
          <a:bodyPr/>
          <a:lstStyle/>
          <a:p>
            <a:r>
              <a:rPr lang="en-US" sz="2400" b="0" dirty="0" err="1">
                <a:latin typeface="Lucida Console" panose="020B0609040504020204" pitchFamily="49" charset="0"/>
              </a:rPr>
              <a:t>whoami</a:t>
            </a:r>
            <a:endParaRPr lang="en-US" sz="2400" b="0" dirty="0">
              <a:latin typeface="Lucida Console" panose="020B0609040504020204" pitchFamily="49" charset="0"/>
            </a:endParaRPr>
          </a:p>
        </p:txBody>
      </p:sp>
      <p:sp>
        <p:nvSpPr>
          <p:cNvPr id="2" name="Text Placeholder 1">
            <a:extLst>
              <a:ext uri="{FF2B5EF4-FFF2-40B4-BE49-F238E27FC236}">
                <a16:creationId xmlns:a16="http://schemas.microsoft.com/office/drawing/2014/main" id="{DCEC1F30-0C57-4EE3-90F2-60B9C97910D6}"/>
              </a:ext>
            </a:extLst>
          </p:cNvPr>
          <p:cNvSpPr>
            <a:spLocks noGrp="1"/>
          </p:cNvSpPr>
          <p:nvPr>
            <p:ph type="body" idx="1"/>
          </p:nvPr>
        </p:nvSpPr>
        <p:spPr/>
        <p:txBody>
          <a:bodyPr/>
          <a:lstStyle/>
          <a:p>
            <a:r>
              <a:rPr lang="en-US" sz="1800" dirty="0"/>
              <a:t>LAGORIO\Jay (jay@lagor.io)</a:t>
            </a:r>
          </a:p>
          <a:p>
            <a:r>
              <a:rPr lang="en-US" sz="1800" dirty="0"/>
              <a:t>B.S. Computer Science, UMBC (2008)</a:t>
            </a:r>
          </a:p>
          <a:p>
            <a:r>
              <a:rPr lang="en-US" sz="1800" dirty="0"/>
              <a:t>M. Eng. Electrical Engineering, NPS (2015)</a:t>
            </a:r>
          </a:p>
          <a:p>
            <a:r>
              <a:rPr lang="en-US" sz="1800" dirty="0"/>
              <a:t>CISSP, various SANS certifications over the years</a:t>
            </a:r>
          </a:p>
          <a:p>
            <a:r>
              <a:rPr lang="en-US" sz="1800" dirty="0"/>
              <a:t>Windows Developer, Security Consultant, Licensed Private Investigator</a:t>
            </a:r>
          </a:p>
          <a:p>
            <a:r>
              <a:rPr lang="en-US" sz="1800" dirty="0"/>
              <a:t>Talks at Hackfest.ca 10, DC27 Biohacking Village, </a:t>
            </a:r>
            <a:r>
              <a:rPr lang="en-US" sz="1800" dirty="0" err="1"/>
              <a:t>Kernelcon</a:t>
            </a:r>
            <a:r>
              <a:rPr lang="en-US" sz="1800" dirty="0"/>
              <a:t> 2</a:t>
            </a:r>
          </a:p>
          <a:p>
            <a:r>
              <a:rPr lang="en-US" sz="1800" dirty="0"/>
              <a:t>Unrepentant nerd</a:t>
            </a:r>
          </a:p>
        </p:txBody>
      </p:sp>
      <p:sp>
        <p:nvSpPr>
          <p:cNvPr id="5" name="Slide Number Placeholder 4">
            <a:extLst>
              <a:ext uri="{FF2B5EF4-FFF2-40B4-BE49-F238E27FC236}">
                <a16:creationId xmlns:a16="http://schemas.microsoft.com/office/drawing/2014/main" id="{1C5D86B9-49DD-4D29-9D9F-0A199442F4A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pic>
        <p:nvPicPr>
          <p:cNvPr id="1026" name="Picture 2">
            <a:extLst>
              <a:ext uri="{FF2B5EF4-FFF2-40B4-BE49-F238E27FC236}">
                <a16:creationId xmlns:a16="http://schemas.microsoft.com/office/drawing/2014/main" id="{70986C87-57FD-4BFF-B963-82E505AAEF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27" t="21059" r="47174" b="37201"/>
          <a:stretch/>
        </p:blipFill>
        <p:spPr bwMode="auto">
          <a:xfrm>
            <a:off x="6221506" y="1269863"/>
            <a:ext cx="2305394" cy="1674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D0F48692-2A3A-207B-BBD3-949DAFE0CE07}"/>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410455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Software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r>
              <a:rPr lang="en-US" sz="1400" dirty="0">
                <a:latin typeface="Lucida Console" panose="020B0609040504020204" pitchFamily="49" charset="0"/>
              </a:rPr>
              <a:t>qemu-mipsn32 -</a:t>
            </a:r>
            <a:r>
              <a:rPr lang="en-US" sz="1400" dirty="0" err="1">
                <a:latin typeface="Lucida Console" panose="020B0609040504020204" pitchFamily="49" charset="0"/>
              </a:rPr>
              <a:t>strace</a:t>
            </a:r>
            <a:r>
              <a:rPr lang="en-US" sz="1400" dirty="0">
                <a:latin typeface="Lucida Console" panose="020B0609040504020204" pitchFamily="49" charset="0"/>
              </a:rPr>
              <a:t> </a:t>
            </a:r>
            <a:r>
              <a:rPr lang="en-US" sz="1400" dirty="0" err="1">
                <a:latin typeface="Lucida Console" panose="020B0609040504020204" pitchFamily="49" charset="0"/>
              </a:rPr>
              <a:t>zld_fsextract</a:t>
            </a:r>
            <a:r>
              <a:rPr lang="en-US" sz="1400" dirty="0">
                <a:latin typeface="Lucida Console" panose="020B0609040504020204" pitchFamily="49" charset="0"/>
              </a:rPr>
              <a:t> 460AAKY1C0.bin -</a:t>
            </a:r>
            <a:r>
              <a:rPr lang="en-US" sz="1400" dirty="0" err="1">
                <a:latin typeface="Lucida Console" panose="020B0609040504020204" pitchFamily="49" charset="0"/>
              </a:rPr>
              <a:t>i</a:t>
            </a:r>
            <a:r>
              <a:rPr lang="en-US" sz="1400" dirty="0">
                <a:latin typeface="Lucida Console" panose="020B0609040504020204" pitchFamily="49" charset="0"/>
              </a:rPr>
              <a:t> &amp;2&gt;1 &gt; out.txt</a:t>
            </a:r>
          </a:p>
          <a:p>
            <a:endParaRPr lang="en-US" sz="1400" dirty="0">
              <a:latin typeface="Lucida Console" panose="020B0609040504020204" pitchFamily="49" charset="0"/>
            </a:endParaRPr>
          </a:p>
          <a:p>
            <a:r>
              <a:rPr lang="en-US" sz="1400" dirty="0">
                <a:latin typeface="Lucida Console" panose="020B0609040504020204" pitchFamily="49" charset="0"/>
              </a:rPr>
              <a:t>23408 </a:t>
            </a:r>
            <a:r>
              <a:rPr lang="en-US" sz="1400" dirty="0" err="1">
                <a:latin typeface="Lucida Console" panose="020B0609040504020204" pitchFamily="49" charset="0"/>
              </a:rPr>
              <a:t>execve</a:t>
            </a:r>
            <a:r>
              <a:rPr lang="en-US" sz="1400" dirty="0">
                <a:latin typeface="Lucida Console" panose="020B0609040504020204" pitchFamily="49" charset="0"/>
              </a:rPr>
              <a:t>("-</a:t>
            </a:r>
            <a:r>
              <a:rPr lang="en-US" sz="1400" dirty="0" err="1">
                <a:latin typeface="Lucida Console" panose="020B0609040504020204" pitchFamily="49" charset="0"/>
              </a:rPr>
              <a:t>i</a:t>
            </a:r>
            <a:r>
              <a:rPr lang="en-US" sz="1400" dirty="0">
                <a:latin typeface="Lucida Console" panose="020B0609040504020204" pitchFamily="49" charset="0"/>
              </a:rPr>
              <a:t>",{"-i","-o","-q","-P", "iRqoEoQpAdoiQmOlW9ksF4XgFhOiyehh6YVMMxCYa0G0ohnKsXC8emqvTFdRvL8",</a:t>
            </a:r>
          </a:p>
          <a:p>
            <a:pPr indent="0">
              <a:buNone/>
            </a:pPr>
            <a:r>
              <a:rPr lang="en-US" sz="1400" dirty="0">
                <a:latin typeface="Lucida Console" panose="020B0609040504020204" pitchFamily="49" charset="0"/>
              </a:rPr>
              <a:t>"460AAKY1C0.bin","db/</a:t>
            </a:r>
            <a:r>
              <a:rPr lang="en-US" sz="1400" dirty="0" err="1">
                <a:latin typeface="Lucida Console" panose="020B0609040504020204" pitchFamily="49" charset="0"/>
              </a:rPr>
              <a:t>etc</a:t>
            </a:r>
            <a:r>
              <a:rPr lang="en-US" sz="1400" dirty="0">
                <a:latin typeface="Lucida Console" panose="020B0609040504020204" pitchFamily="49" charset="0"/>
              </a:rPr>
              <a:t>/",NULL}) =</a:t>
            </a:r>
          </a:p>
          <a:p>
            <a:pPr indent="0">
              <a:buNone/>
            </a:pPr>
            <a:r>
              <a:rPr lang="en-US" sz="1400" dirty="0">
                <a:latin typeface="Lucida Console" panose="020B0609040504020204" pitchFamily="49" charset="0"/>
              </a:rPr>
              <a:t>-1 </a:t>
            </a:r>
            <a:r>
              <a:rPr lang="en-US" sz="1400" dirty="0" err="1">
                <a:latin typeface="Lucida Console" panose="020B0609040504020204" pitchFamily="49" charset="0"/>
              </a:rPr>
              <a:t>errno</a:t>
            </a:r>
            <a:r>
              <a:rPr lang="en-US" sz="1400" dirty="0">
                <a:latin typeface="Lucida Console" panose="020B0609040504020204" pitchFamily="49" charset="0"/>
              </a:rPr>
              <a:t>=2 (No such file or directory)</a:t>
            </a:r>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sp>
        <p:nvSpPr>
          <p:cNvPr id="5" name="Arrow: Left 4">
            <a:extLst>
              <a:ext uri="{FF2B5EF4-FFF2-40B4-BE49-F238E27FC236}">
                <a16:creationId xmlns:a16="http://schemas.microsoft.com/office/drawing/2014/main" id="{E32714DD-27E1-4661-B476-E771BCF10CF5}"/>
              </a:ext>
            </a:extLst>
          </p:cNvPr>
          <p:cNvSpPr/>
          <p:nvPr/>
        </p:nvSpPr>
        <p:spPr>
          <a:xfrm rot="18900000" flipH="1">
            <a:off x="1693022" y="2353808"/>
            <a:ext cx="1250156" cy="921544"/>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Arrow: Left 5">
            <a:extLst>
              <a:ext uri="{FF2B5EF4-FFF2-40B4-BE49-F238E27FC236}">
                <a16:creationId xmlns:a16="http://schemas.microsoft.com/office/drawing/2014/main" id="{323AADD0-1ADE-4B5F-B04F-73BCB7420177}"/>
              </a:ext>
            </a:extLst>
          </p:cNvPr>
          <p:cNvSpPr/>
          <p:nvPr/>
        </p:nvSpPr>
        <p:spPr>
          <a:xfrm rot="2700000">
            <a:off x="6496692" y="1760877"/>
            <a:ext cx="1250156" cy="921544"/>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TextBox 7">
            <a:extLst>
              <a:ext uri="{FF2B5EF4-FFF2-40B4-BE49-F238E27FC236}">
                <a16:creationId xmlns:a16="http://schemas.microsoft.com/office/drawing/2014/main" id="{C9F6713A-C43E-84AE-7067-7D4B63CE3B85}"/>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2030123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Software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pPr marL="76200" indent="0">
              <a:buNone/>
            </a:pPr>
            <a:r>
              <a:rPr lang="en-US" sz="1800" dirty="0">
                <a:latin typeface="Lucida Console" panose="020B0609040504020204" pitchFamily="49" charset="0"/>
              </a:rPr>
              <a:t>// printarg4.c</a:t>
            </a:r>
          </a:p>
          <a:p>
            <a:pPr marL="76200" indent="0">
              <a:buNone/>
            </a:pPr>
            <a:endParaRPr lang="en-US" sz="1000" dirty="0">
              <a:latin typeface="Lucida Console" panose="020B0609040504020204" pitchFamily="49" charset="0"/>
            </a:endParaRPr>
          </a:p>
          <a:p>
            <a:pPr marL="76200" indent="0">
              <a:buNone/>
            </a:pPr>
            <a:r>
              <a:rPr lang="en-US" sz="1800" dirty="0">
                <a:latin typeface="Lucida Console" panose="020B0609040504020204" pitchFamily="49" charset="0"/>
              </a:rPr>
              <a:t>#include &lt;</a:t>
            </a:r>
            <a:r>
              <a:rPr lang="en-US" sz="1800" dirty="0" err="1">
                <a:latin typeface="Lucida Console" panose="020B0609040504020204" pitchFamily="49" charset="0"/>
              </a:rPr>
              <a:t>stdio.h</a:t>
            </a:r>
            <a:r>
              <a:rPr lang="en-US" sz="1800" dirty="0">
                <a:latin typeface="Lucida Console" panose="020B0609040504020204" pitchFamily="49" charset="0"/>
              </a:rPr>
              <a:t>&gt;</a:t>
            </a:r>
            <a:endParaRPr lang="en" sz="1800" dirty="0">
              <a:latin typeface="Lucida Console" panose="020B0609040504020204" pitchFamily="49" charset="0"/>
            </a:endParaRPr>
          </a:p>
          <a:p>
            <a:pPr marL="76200" indent="0">
              <a:buNone/>
            </a:pPr>
            <a:r>
              <a:rPr lang="en-US" sz="1800" dirty="0">
                <a:latin typeface="Lucida Console" panose="020B0609040504020204" pitchFamily="49" charset="0"/>
              </a:rPr>
              <a:t>int main(int </a:t>
            </a:r>
            <a:r>
              <a:rPr lang="en-US" sz="1800" dirty="0" err="1">
                <a:latin typeface="Lucida Console" panose="020B0609040504020204" pitchFamily="49" charset="0"/>
              </a:rPr>
              <a:t>argc</a:t>
            </a:r>
            <a:r>
              <a:rPr lang="en-US" sz="1800" dirty="0">
                <a:latin typeface="Lucida Console" panose="020B0609040504020204" pitchFamily="49" charset="0"/>
              </a:rPr>
              <a:t>, char* </a:t>
            </a:r>
            <a:r>
              <a:rPr lang="en-US" sz="1800" dirty="0" err="1">
                <a:latin typeface="Lucida Console" panose="020B0609040504020204" pitchFamily="49" charset="0"/>
              </a:rPr>
              <a:t>argv</a:t>
            </a:r>
            <a:r>
              <a:rPr lang="en-US" sz="1800" dirty="0">
                <a:latin typeface="Lucida Console" panose="020B0609040504020204" pitchFamily="49" charset="0"/>
              </a:rPr>
              <a:t>[])</a:t>
            </a:r>
          </a:p>
          <a:p>
            <a:pPr marL="76200" indent="0">
              <a:buNone/>
            </a:pPr>
            <a:r>
              <a:rPr lang="en" sz="1800" dirty="0">
                <a:latin typeface="Lucida Console" panose="020B0609040504020204" pitchFamily="49" charset="0"/>
              </a:rPr>
              <a:t>{</a:t>
            </a:r>
          </a:p>
          <a:p>
            <a:pPr marL="76200" indent="0">
              <a:buNone/>
            </a:pPr>
            <a:r>
              <a:rPr lang="pt-BR" sz="1800" dirty="0">
                <a:latin typeface="Lucida Console" panose="020B0609040504020204" pitchFamily="49" charset="0"/>
              </a:rPr>
              <a:t>	printf("%s\n", argv[4]);</a:t>
            </a:r>
          </a:p>
          <a:p>
            <a:pPr marL="76200" indent="0">
              <a:buNone/>
            </a:pPr>
            <a:r>
              <a:rPr lang="en-US" sz="1800" dirty="0">
                <a:latin typeface="Lucida Console" panose="020B0609040504020204" pitchFamily="49" charset="0"/>
              </a:rPr>
              <a:t>	return 0;</a:t>
            </a:r>
          </a:p>
          <a:p>
            <a:pPr marL="76200" indent="0">
              <a:buNone/>
            </a:pPr>
            <a:r>
              <a:rPr lang="en" sz="1800" dirty="0">
                <a:latin typeface="Lucida Console" panose="020B0609040504020204" pitchFamily="49" charset="0"/>
              </a:rPr>
              <a:t>}</a:t>
            </a:r>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41</a:t>
            </a:fld>
            <a:endParaRPr lang="en"/>
          </a:p>
        </p:txBody>
      </p:sp>
      <p:sp>
        <p:nvSpPr>
          <p:cNvPr id="6" name="TextBox 5">
            <a:extLst>
              <a:ext uri="{FF2B5EF4-FFF2-40B4-BE49-F238E27FC236}">
                <a16:creationId xmlns:a16="http://schemas.microsoft.com/office/drawing/2014/main" id="{B3351ACA-06A6-71DB-1699-75ACD51B9314}"/>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2352766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Software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a:p>
        </p:txBody>
      </p:sp>
      <p:pic>
        <p:nvPicPr>
          <p:cNvPr id="7" name="Picture 6" descr="A picture containing background pattern&#10;&#10;Description automatically generated">
            <a:extLst>
              <a:ext uri="{FF2B5EF4-FFF2-40B4-BE49-F238E27FC236}">
                <a16:creationId xmlns:a16="http://schemas.microsoft.com/office/drawing/2014/main" id="{659F7D9F-BF0B-4A51-8617-BC0334D34AD2}"/>
              </a:ext>
            </a:extLst>
          </p:cNvPr>
          <p:cNvPicPr>
            <a:picLocks noChangeAspect="1"/>
          </p:cNvPicPr>
          <p:nvPr/>
        </p:nvPicPr>
        <p:blipFill rotWithShape="1">
          <a:blip r:embed="rId3"/>
          <a:srcRect b="50000"/>
          <a:stretch/>
        </p:blipFill>
        <p:spPr>
          <a:xfrm>
            <a:off x="199993" y="1269863"/>
            <a:ext cx="8744014" cy="2424130"/>
          </a:xfrm>
          <a:prstGeom prst="rect">
            <a:avLst/>
          </a:prstGeom>
        </p:spPr>
      </p:pic>
      <p:sp>
        <p:nvSpPr>
          <p:cNvPr id="8" name="TextBox 7">
            <a:extLst>
              <a:ext uri="{FF2B5EF4-FFF2-40B4-BE49-F238E27FC236}">
                <a16:creationId xmlns:a16="http://schemas.microsoft.com/office/drawing/2014/main" id="{EF23B720-6AF8-0610-B70D-564C4D5876D6}"/>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4160180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2600500" y="2040544"/>
            <a:ext cx="585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cap="all" dirty="0"/>
              <a:t>How It’s Going</a:t>
            </a:r>
            <a:endParaRPr cap="all" dirty="0"/>
          </a:p>
        </p:txBody>
      </p:sp>
      <p:sp>
        <p:nvSpPr>
          <p:cNvPr id="82" name="Google Shape;82;p14"/>
          <p:cNvSpPr txBox="1">
            <a:spLocks noGrp="1"/>
          </p:cNvSpPr>
          <p:nvPr>
            <p:ph type="subTitle" idx="1"/>
          </p:nvPr>
        </p:nvSpPr>
        <p:spPr>
          <a:xfrm>
            <a:off x="2600400" y="3182963"/>
            <a:ext cx="58578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fucked around, now </a:t>
            </a:r>
            <a:r>
              <a:rPr lang="en"/>
              <a:t>let’s find </a:t>
            </a:r>
            <a:r>
              <a:rPr lang="en" dirty="0"/>
              <a:t>out!</a:t>
            </a:r>
            <a:endParaRPr dirty="0"/>
          </a:p>
        </p:txBody>
      </p:sp>
    </p:spTree>
    <p:extLst>
      <p:ext uri="{BB962C8B-B14F-4D97-AF65-F5344CB8AC3E}">
        <p14:creationId xmlns:p14="http://schemas.microsoft.com/office/powerpoint/2010/main" val="3304334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Bug</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r>
              <a:rPr lang="en-US" sz="2000" dirty="0"/>
              <a:t>It turns out my backup of the firmware got corrupted.</a:t>
            </a:r>
          </a:p>
          <a:p>
            <a:pPr lvl="1"/>
            <a:r>
              <a:rPr lang="en-US" sz="2000" dirty="0"/>
              <a:t>Are you testing your backup strategy?</a:t>
            </a:r>
          </a:p>
          <a:p>
            <a:pPr lvl="1"/>
            <a:r>
              <a:rPr lang="en-US" sz="2000" dirty="0"/>
              <a:t>No? Then do you actually have one?</a:t>
            </a:r>
          </a:p>
          <a:p>
            <a:r>
              <a:rPr lang="en-US" sz="2000" dirty="0"/>
              <a:t>This version of the firmware is completely gone.</a:t>
            </a:r>
          </a:p>
          <a:p>
            <a:r>
              <a:rPr lang="en-US" sz="2000" dirty="0"/>
              <a:t>What to do? </a:t>
            </a:r>
          </a:p>
          <a:p>
            <a:r>
              <a:rPr lang="en-US" sz="2000" dirty="0"/>
              <a:t>I extracted it like this, and since we already know the IOCs we can grep for them.</a:t>
            </a:r>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44</a:t>
            </a:fld>
            <a:endParaRPr lang="en"/>
          </a:p>
        </p:txBody>
      </p:sp>
      <p:sp>
        <p:nvSpPr>
          <p:cNvPr id="6" name="TextBox 5">
            <a:extLst>
              <a:ext uri="{FF2B5EF4-FFF2-40B4-BE49-F238E27FC236}">
                <a16:creationId xmlns:a16="http://schemas.microsoft.com/office/drawing/2014/main" id="{66476201-17BA-C51D-3328-75C6383B217B}"/>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237859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Bug</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pic>
        <p:nvPicPr>
          <p:cNvPr id="3074" name="Picture 6">
            <a:extLst>
              <a:ext uri="{FF2B5EF4-FFF2-40B4-BE49-F238E27FC236}">
                <a16:creationId xmlns:a16="http://schemas.microsoft.com/office/drawing/2014/main" id="{A7CAF4C5-274B-4EBE-AE22-344CF793C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83" y="3708253"/>
            <a:ext cx="7989634" cy="586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Text&#10;&#10;Description automatically generated">
            <a:extLst>
              <a:ext uri="{FF2B5EF4-FFF2-40B4-BE49-F238E27FC236}">
                <a16:creationId xmlns:a16="http://schemas.microsoft.com/office/drawing/2014/main" id="{17416806-3DCD-48DA-92B1-E8AFA03CFA80}"/>
              </a:ext>
            </a:extLst>
          </p:cNvPr>
          <p:cNvPicPr>
            <a:picLocks noChangeAspect="1"/>
          </p:cNvPicPr>
          <p:nvPr/>
        </p:nvPicPr>
        <p:blipFill rotWithShape="1">
          <a:blip r:embed="rId4"/>
          <a:srcRect b="54420"/>
          <a:stretch/>
        </p:blipFill>
        <p:spPr>
          <a:xfrm>
            <a:off x="199993" y="1174381"/>
            <a:ext cx="8744014" cy="2209818"/>
          </a:xfrm>
          <a:prstGeom prst="rect">
            <a:avLst/>
          </a:prstGeom>
        </p:spPr>
      </p:pic>
      <p:sp>
        <p:nvSpPr>
          <p:cNvPr id="8" name="TextBox 7">
            <a:extLst>
              <a:ext uri="{FF2B5EF4-FFF2-40B4-BE49-F238E27FC236}">
                <a16:creationId xmlns:a16="http://schemas.microsoft.com/office/drawing/2014/main" id="{77CFA65C-9E9D-6A9A-45B9-F6A6A473964C}"/>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1285350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Bug</a:t>
            </a:r>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46</a:t>
            </a:fld>
            <a:endParaRPr lang="en"/>
          </a:p>
        </p:txBody>
      </p:sp>
      <p:pic>
        <p:nvPicPr>
          <p:cNvPr id="8" name="Picture 7" descr="Graphical user interface, text&#10;&#10;Description automatically generated">
            <a:extLst>
              <a:ext uri="{FF2B5EF4-FFF2-40B4-BE49-F238E27FC236}">
                <a16:creationId xmlns:a16="http://schemas.microsoft.com/office/drawing/2014/main" id="{0C5C170F-2AF6-4A6C-9169-CD5284E6616C}"/>
              </a:ext>
            </a:extLst>
          </p:cNvPr>
          <p:cNvPicPr>
            <a:picLocks noChangeAspect="1"/>
          </p:cNvPicPr>
          <p:nvPr/>
        </p:nvPicPr>
        <p:blipFill>
          <a:blip r:embed="rId3"/>
          <a:stretch>
            <a:fillRect/>
          </a:stretch>
        </p:blipFill>
        <p:spPr>
          <a:xfrm>
            <a:off x="1969282" y="765035"/>
            <a:ext cx="3990992" cy="4249822"/>
          </a:xfrm>
          <a:prstGeom prst="rect">
            <a:avLst/>
          </a:prstGeom>
        </p:spPr>
      </p:pic>
      <p:pic>
        <p:nvPicPr>
          <p:cNvPr id="10" name="Picture 9">
            <a:extLst>
              <a:ext uri="{FF2B5EF4-FFF2-40B4-BE49-F238E27FC236}">
                <a16:creationId xmlns:a16="http://schemas.microsoft.com/office/drawing/2014/main" id="{B9D12FD5-A25F-4DA8-B0AB-495678BEEBC5}"/>
              </a:ext>
            </a:extLst>
          </p:cNvPr>
          <p:cNvPicPr>
            <a:picLocks noChangeAspect="1"/>
          </p:cNvPicPr>
          <p:nvPr/>
        </p:nvPicPr>
        <p:blipFill>
          <a:blip r:embed="rId4"/>
          <a:stretch>
            <a:fillRect/>
          </a:stretch>
        </p:blipFill>
        <p:spPr>
          <a:xfrm>
            <a:off x="3933808" y="2711350"/>
            <a:ext cx="4702989" cy="372354"/>
          </a:xfrm>
          <a:prstGeom prst="rect">
            <a:avLst/>
          </a:prstGeom>
          <a:ln w="38100">
            <a:solidFill>
              <a:schemeClr val="tx1"/>
            </a:solidFill>
          </a:ln>
        </p:spPr>
      </p:pic>
      <p:sp>
        <p:nvSpPr>
          <p:cNvPr id="9" name="TextBox 8">
            <a:extLst>
              <a:ext uri="{FF2B5EF4-FFF2-40B4-BE49-F238E27FC236}">
                <a16:creationId xmlns:a16="http://schemas.microsoft.com/office/drawing/2014/main" id="{4D19C7BE-43AA-E11D-014F-6059977E251D}"/>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1519527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2600500" y="2040544"/>
            <a:ext cx="585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cap="all" dirty="0"/>
              <a:t>Future Work</a:t>
            </a:r>
            <a:endParaRPr cap="all" dirty="0"/>
          </a:p>
        </p:txBody>
      </p:sp>
      <p:sp>
        <p:nvSpPr>
          <p:cNvPr id="82" name="Google Shape;82;p14"/>
          <p:cNvSpPr txBox="1">
            <a:spLocks noGrp="1"/>
          </p:cNvSpPr>
          <p:nvPr>
            <p:ph type="subTitle" idx="1"/>
          </p:nvPr>
        </p:nvSpPr>
        <p:spPr>
          <a:xfrm>
            <a:off x="2600400" y="3182963"/>
            <a:ext cx="58578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Stuff I’m never going to have time for</a:t>
            </a:r>
            <a:endParaRPr dirty="0"/>
          </a:p>
        </p:txBody>
      </p:sp>
    </p:spTree>
    <p:extLst>
      <p:ext uri="{BB962C8B-B14F-4D97-AF65-F5344CB8AC3E}">
        <p14:creationId xmlns:p14="http://schemas.microsoft.com/office/powerpoint/2010/main" val="40673353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Future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r>
              <a:rPr lang="en-US" dirty="0"/>
              <a:t>Make a Python script</a:t>
            </a:r>
          </a:p>
          <a:p>
            <a:pPr lvl="1"/>
            <a:r>
              <a:rPr lang="en-US" dirty="0"/>
              <a:t>The </a:t>
            </a:r>
            <a:r>
              <a:rPr lang="en-US" dirty="0" err="1"/>
              <a:t>deobfuscation</a:t>
            </a:r>
            <a:r>
              <a:rPr lang="en-US" dirty="0"/>
              <a:t> function is at </a:t>
            </a:r>
            <a:r>
              <a:rPr lang="en-US" dirty="0">
                <a:latin typeface="Lucida Console" panose="020B0609040504020204" pitchFamily="49" charset="0"/>
              </a:rPr>
              <a:t>0x10009F00</a:t>
            </a:r>
            <a:r>
              <a:rPr lang="en-US" dirty="0"/>
              <a:t> and is called from what calls </a:t>
            </a:r>
            <a:r>
              <a:rPr lang="en-US" dirty="0">
                <a:latin typeface="Lucida Console" panose="020B0609040504020204" pitchFamily="49" charset="0"/>
              </a:rPr>
              <a:t>7za</a:t>
            </a:r>
            <a:r>
              <a:rPr lang="en-US" dirty="0"/>
              <a:t> at </a:t>
            </a:r>
            <a:r>
              <a:rPr lang="en-US" dirty="0">
                <a:latin typeface="Lucida Console" panose="020B0609040504020204" pitchFamily="49" charset="0"/>
              </a:rPr>
              <a:t>0x10002DE0</a:t>
            </a:r>
          </a:p>
          <a:p>
            <a:endParaRPr lang="en-US" dirty="0"/>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a:p>
        </p:txBody>
      </p:sp>
      <p:sp>
        <p:nvSpPr>
          <p:cNvPr id="6" name="TextBox 5">
            <a:extLst>
              <a:ext uri="{FF2B5EF4-FFF2-40B4-BE49-F238E27FC236}">
                <a16:creationId xmlns:a16="http://schemas.microsoft.com/office/drawing/2014/main" id="{60440936-D4ED-4EB1-FAC6-9D1A15417778}"/>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109232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Future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r>
              <a:rPr lang="en-US" dirty="0"/>
              <a:t>It turns out all this was way easier than I made it</a:t>
            </a:r>
          </a:p>
          <a:p>
            <a:r>
              <a:rPr lang="en-US" dirty="0"/>
              <a:t>Firmware updates include the firmware, some release notes, a .</a:t>
            </a:r>
            <a:r>
              <a:rPr lang="en-US" dirty="0" err="1"/>
              <a:t>ri</a:t>
            </a:r>
            <a:r>
              <a:rPr lang="en-US" dirty="0"/>
              <a:t> file for recovery</a:t>
            </a:r>
          </a:p>
          <a:p>
            <a:r>
              <a:rPr lang="en-US" dirty="0"/>
              <a:t>It’s unencrypted, you can </a:t>
            </a:r>
            <a:r>
              <a:rPr lang="en-US" dirty="0" err="1"/>
              <a:t>binwalk</a:t>
            </a:r>
            <a:r>
              <a:rPr lang="en-US" dirty="0"/>
              <a:t> it directly, and it contains </a:t>
            </a:r>
            <a:r>
              <a:rPr lang="en-US" dirty="0" err="1">
                <a:latin typeface="Lucida Console" panose="020B0609040504020204" pitchFamily="49" charset="0"/>
              </a:rPr>
              <a:t>zld_fsextract</a:t>
            </a:r>
            <a:endParaRPr lang="en-US" dirty="0">
              <a:latin typeface="Lucida Console" panose="020B0609040504020204" pitchFamily="49" charset="0"/>
            </a:endParaRPr>
          </a:p>
          <a:p>
            <a:r>
              <a:rPr lang="en-US" dirty="0"/>
              <a:t>Thanks to HN Security for pointing out what should have been obvious</a:t>
            </a:r>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49</a:t>
            </a:fld>
            <a:endParaRPr lang="en"/>
          </a:p>
        </p:txBody>
      </p:sp>
      <p:sp>
        <p:nvSpPr>
          <p:cNvPr id="6" name="TextBox 5">
            <a:extLst>
              <a:ext uri="{FF2B5EF4-FFF2-40B4-BE49-F238E27FC236}">
                <a16:creationId xmlns:a16="http://schemas.microsoft.com/office/drawing/2014/main" id="{60440936-D4ED-4EB1-FAC6-9D1A15417778}"/>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284787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2600500" y="2040544"/>
            <a:ext cx="585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cap="all" dirty="0"/>
              <a:t>How It Started</a:t>
            </a:r>
            <a:endParaRPr cap="all" dirty="0"/>
          </a:p>
        </p:txBody>
      </p:sp>
      <p:sp>
        <p:nvSpPr>
          <p:cNvPr id="82" name="Google Shape;82;p14"/>
          <p:cNvSpPr txBox="1">
            <a:spLocks noGrp="1"/>
          </p:cNvSpPr>
          <p:nvPr>
            <p:ph type="subTitle" idx="1"/>
          </p:nvPr>
        </p:nvSpPr>
        <p:spPr>
          <a:xfrm>
            <a:off x="2600400" y="3182963"/>
            <a:ext cx="58578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There’s backdoors in them thar hills</a:t>
            </a:r>
          </a:p>
        </p:txBody>
      </p:sp>
    </p:spTree>
    <p:extLst>
      <p:ext uri="{BB962C8B-B14F-4D97-AF65-F5344CB8AC3E}">
        <p14:creationId xmlns:p14="http://schemas.microsoft.com/office/powerpoint/2010/main" val="31616200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Future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50</a:t>
            </a:fld>
            <a:endParaRPr lang="en"/>
          </a:p>
        </p:txBody>
      </p:sp>
      <p:sp>
        <p:nvSpPr>
          <p:cNvPr id="6" name="TextBox 5">
            <a:extLst>
              <a:ext uri="{FF2B5EF4-FFF2-40B4-BE49-F238E27FC236}">
                <a16:creationId xmlns:a16="http://schemas.microsoft.com/office/drawing/2014/main" id="{60440936-D4ED-4EB1-FAC6-9D1A15417778}"/>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pic>
        <p:nvPicPr>
          <p:cNvPr id="7" name="Picture 6">
            <a:extLst>
              <a:ext uri="{FF2B5EF4-FFF2-40B4-BE49-F238E27FC236}">
                <a16:creationId xmlns:a16="http://schemas.microsoft.com/office/drawing/2014/main" id="{C1967BA4-A463-DCB3-C01C-69823FCF4E1D}"/>
              </a:ext>
            </a:extLst>
          </p:cNvPr>
          <p:cNvPicPr>
            <a:picLocks noChangeAspect="1"/>
          </p:cNvPicPr>
          <p:nvPr/>
        </p:nvPicPr>
        <p:blipFill>
          <a:blip r:embed="rId3"/>
          <a:stretch>
            <a:fillRect/>
          </a:stretch>
        </p:blipFill>
        <p:spPr>
          <a:xfrm>
            <a:off x="335989" y="910829"/>
            <a:ext cx="8472022" cy="3608019"/>
          </a:xfrm>
          <a:prstGeom prst="rect">
            <a:avLst/>
          </a:prstGeom>
        </p:spPr>
      </p:pic>
      <p:sp>
        <p:nvSpPr>
          <p:cNvPr id="8" name="Arrow: Left 7">
            <a:extLst>
              <a:ext uri="{FF2B5EF4-FFF2-40B4-BE49-F238E27FC236}">
                <a16:creationId xmlns:a16="http://schemas.microsoft.com/office/drawing/2014/main" id="{336D69FC-FC9C-25F0-0076-CD163FF22807}"/>
              </a:ext>
            </a:extLst>
          </p:cNvPr>
          <p:cNvSpPr/>
          <p:nvPr/>
        </p:nvSpPr>
        <p:spPr>
          <a:xfrm rot="18900000" flipH="1">
            <a:off x="5524996" y="2757845"/>
            <a:ext cx="1250156" cy="921544"/>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163663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Future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r>
              <a:rPr lang="en-US" dirty="0"/>
              <a:t>Make a Python script</a:t>
            </a:r>
          </a:p>
          <a:p>
            <a:pPr lvl="1"/>
            <a:r>
              <a:rPr lang="en-US" dirty="0"/>
              <a:t>The </a:t>
            </a:r>
            <a:r>
              <a:rPr lang="en-US" dirty="0" err="1"/>
              <a:t>deobfuscation</a:t>
            </a:r>
            <a:r>
              <a:rPr lang="en-US" dirty="0"/>
              <a:t> function is at </a:t>
            </a:r>
            <a:r>
              <a:rPr lang="en-US" dirty="0">
                <a:latin typeface="Lucida Console" panose="020B0609040504020204" pitchFamily="49" charset="0"/>
              </a:rPr>
              <a:t>0x10009F00</a:t>
            </a:r>
            <a:r>
              <a:rPr lang="en-US" dirty="0"/>
              <a:t> and is called from what calls </a:t>
            </a:r>
            <a:r>
              <a:rPr lang="en-US" dirty="0">
                <a:latin typeface="Lucida Console" panose="020B0609040504020204" pitchFamily="49" charset="0"/>
              </a:rPr>
              <a:t>7za</a:t>
            </a:r>
            <a:r>
              <a:rPr lang="en-US" dirty="0"/>
              <a:t> at </a:t>
            </a:r>
            <a:r>
              <a:rPr lang="en-US" dirty="0">
                <a:latin typeface="Lucida Console" panose="020B0609040504020204" pitchFamily="49" charset="0"/>
              </a:rPr>
              <a:t>0x10002DE0</a:t>
            </a:r>
          </a:p>
          <a:p>
            <a:r>
              <a:rPr lang="en-US" dirty="0"/>
              <a:t>Run the decrypted firmware through EMBA</a:t>
            </a:r>
          </a:p>
          <a:p>
            <a:pPr lvl="1"/>
            <a:r>
              <a:rPr lang="en-US" dirty="0" err="1">
                <a:latin typeface="Lucida Console" panose="020B0609040504020204" pitchFamily="49" charset="0"/>
              </a:rPr>
              <a:t>compress.img</a:t>
            </a:r>
            <a:r>
              <a:rPr lang="en-US" dirty="0"/>
              <a:t> is your friend</a:t>
            </a:r>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51</a:t>
            </a:fld>
            <a:endParaRPr lang="en"/>
          </a:p>
        </p:txBody>
      </p:sp>
      <p:sp>
        <p:nvSpPr>
          <p:cNvPr id="6" name="TextBox 5">
            <a:extLst>
              <a:ext uri="{FF2B5EF4-FFF2-40B4-BE49-F238E27FC236}">
                <a16:creationId xmlns:a16="http://schemas.microsoft.com/office/drawing/2014/main" id="{60440936-D4ED-4EB1-FAC6-9D1A15417778}"/>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147008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Future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52</a:t>
            </a:fld>
            <a:endParaRPr lang="en"/>
          </a:p>
        </p:txBody>
      </p:sp>
      <p:sp>
        <p:nvSpPr>
          <p:cNvPr id="6" name="TextBox 5">
            <a:extLst>
              <a:ext uri="{FF2B5EF4-FFF2-40B4-BE49-F238E27FC236}">
                <a16:creationId xmlns:a16="http://schemas.microsoft.com/office/drawing/2014/main" id="{60440936-D4ED-4EB1-FAC6-9D1A15417778}"/>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pic>
        <p:nvPicPr>
          <p:cNvPr id="7" name="Picture 6">
            <a:extLst>
              <a:ext uri="{FF2B5EF4-FFF2-40B4-BE49-F238E27FC236}">
                <a16:creationId xmlns:a16="http://schemas.microsoft.com/office/drawing/2014/main" id="{D4E11AB6-12DC-408E-1A34-2A8AD46274C8}"/>
              </a:ext>
            </a:extLst>
          </p:cNvPr>
          <p:cNvPicPr>
            <a:picLocks noChangeAspect="1"/>
          </p:cNvPicPr>
          <p:nvPr/>
        </p:nvPicPr>
        <p:blipFill>
          <a:blip r:embed="rId3"/>
          <a:stretch>
            <a:fillRect/>
          </a:stretch>
        </p:blipFill>
        <p:spPr>
          <a:xfrm>
            <a:off x="1487519" y="789530"/>
            <a:ext cx="6168962" cy="3960321"/>
          </a:xfrm>
          <a:prstGeom prst="rect">
            <a:avLst/>
          </a:prstGeom>
        </p:spPr>
      </p:pic>
    </p:spTree>
    <p:extLst>
      <p:ext uri="{BB962C8B-B14F-4D97-AF65-F5344CB8AC3E}">
        <p14:creationId xmlns:p14="http://schemas.microsoft.com/office/powerpoint/2010/main" val="366954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Future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53</a:t>
            </a:fld>
            <a:endParaRPr lang="en"/>
          </a:p>
        </p:txBody>
      </p:sp>
      <p:sp>
        <p:nvSpPr>
          <p:cNvPr id="6" name="TextBox 5">
            <a:extLst>
              <a:ext uri="{FF2B5EF4-FFF2-40B4-BE49-F238E27FC236}">
                <a16:creationId xmlns:a16="http://schemas.microsoft.com/office/drawing/2014/main" id="{60440936-D4ED-4EB1-FAC6-9D1A15417778}"/>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pic>
        <p:nvPicPr>
          <p:cNvPr id="7" name="Picture 6">
            <a:extLst>
              <a:ext uri="{FF2B5EF4-FFF2-40B4-BE49-F238E27FC236}">
                <a16:creationId xmlns:a16="http://schemas.microsoft.com/office/drawing/2014/main" id="{5CA9AD79-42AE-6EF7-1739-BBF0822C8EF9}"/>
              </a:ext>
            </a:extLst>
          </p:cNvPr>
          <p:cNvPicPr>
            <a:picLocks noChangeAspect="1"/>
          </p:cNvPicPr>
          <p:nvPr/>
        </p:nvPicPr>
        <p:blipFill>
          <a:blip r:embed="rId3"/>
          <a:stretch>
            <a:fillRect/>
          </a:stretch>
        </p:blipFill>
        <p:spPr>
          <a:xfrm>
            <a:off x="0" y="970547"/>
            <a:ext cx="9144000" cy="3202406"/>
          </a:xfrm>
          <a:prstGeom prst="rect">
            <a:avLst/>
          </a:prstGeom>
        </p:spPr>
      </p:pic>
      <p:sp>
        <p:nvSpPr>
          <p:cNvPr id="8" name="Rectangle 7">
            <a:extLst>
              <a:ext uri="{FF2B5EF4-FFF2-40B4-BE49-F238E27FC236}">
                <a16:creationId xmlns:a16="http://schemas.microsoft.com/office/drawing/2014/main" id="{1A670260-9448-CB96-1828-3A2CCF132E37}"/>
              </a:ext>
            </a:extLst>
          </p:cNvPr>
          <p:cNvSpPr/>
          <p:nvPr/>
        </p:nvSpPr>
        <p:spPr>
          <a:xfrm>
            <a:off x="1308314" y="2877563"/>
            <a:ext cx="1070919" cy="1552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
        <p:nvSpPr>
          <p:cNvPr id="9" name="Rectangle 8">
            <a:extLst>
              <a:ext uri="{FF2B5EF4-FFF2-40B4-BE49-F238E27FC236}">
                <a16:creationId xmlns:a16="http://schemas.microsoft.com/office/drawing/2014/main" id="{A71D7D65-1CFA-76A6-3ED4-B76E1436531C}"/>
              </a:ext>
            </a:extLst>
          </p:cNvPr>
          <p:cNvSpPr/>
          <p:nvPr/>
        </p:nvSpPr>
        <p:spPr>
          <a:xfrm>
            <a:off x="1359243" y="1269863"/>
            <a:ext cx="1070919" cy="1552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Tree>
    <p:extLst>
      <p:ext uri="{BB962C8B-B14F-4D97-AF65-F5344CB8AC3E}">
        <p14:creationId xmlns:p14="http://schemas.microsoft.com/office/powerpoint/2010/main" val="208413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Future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a:p>
        </p:txBody>
      </p:sp>
      <p:sp>
        <p:nvSpPr>
          <p:cNvPr id="6" name="TextBox 5">
            <a:extLst>
              <a:ext uri="{FF2B5EF4-FFF2-40B4-BE49-F238E27FC236}">
                <a16:creationId xmlns:a16="http://schemas.microsoft.com/office/drawing/2014/main" id="{60440936-D4ED-4EB1-FAC6-9D1A15417778}"/>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pic>
        <p:nvPicPr>
          <p:cNvPr id="7" name="Picture 6">
            <a:extLst>
              <a:ext uri="{FF2B5EF4-FFF2-40B4-BE49-F238E27FC236}">
                <a16:creationId xmlns:a16="http://schemas.microsoft.com/office/drawing/2014/main" id="{A733E91E-2B10-E0D7-3CD5-0D597E8E44CA}"/>
              </a:ext>
            </a:extLst>
          </p:cNvPr>
          <p:cNvPicPr>
            <a:picLocks noChangeAspect="1"/>
          </p:cNvPicPr>
          <p:nvPr/>
        </p:nvPicPr>
        <p:blipFill>
          <a:blip r:embed="rId3"/>
          <a:stretch>
            <a:fillRect/>
          </a:stretch>
        </p:blipFill>
        <p:spPr>
          <a:xfrm>
            <a:off x="758914" y="0"/>
            <a:ext cx="7626172" cy="5143500"/>
          </a:xfrm>
          <a:prstGeom prst="rect">
            <a:avLst/>
          </a:prstGeom>
        </p:spPr>
      </p:pic>
      <p:sp>
        <p:nvSpPr>
          <p:cNvPr id="8" name="Rectangle 7">
            <a:extLst>
              <a:ext uri="{FF2B5EF4-FFF2-40B4-BE49-F238E27FC236}">
                <a16:creationId xmlns:a16="http://schemas.microsoft.com/office/drawing/2014/main" id="{EACCD2E8-49CE-3095-0B87-826525132BDE}"/>
              </a:ext>
            </a:extLst>
          </p:cNvPr>
          <p:cNvSpPr/>
          <p:nvPr/>
        </p:nvSpPr>
        <p:spPr>
          <a:xfrm>
            <a:off x="6458465" y="713809"/>
            <a:ext cx="902894" cy="192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
        <p:nvSpPr>
          <p:cNvPr id="9" name="Rectangle 8">
            <a:extLst>
              <a:ext uri="{FF2B5EF4-FFF2-40B4-BE49-F238E27FC236}">
                <a16:creationId xmlns:a16="http://schemas.microsoft.com/office/drawing/2014/main" id="{C752C276-D6D6-FD8B-8D3E-45A958F2F1E7}"/>
              </a:ext>
            </a:extLst>
          </p:cNvPr>
          <p:cNvSpPr/>
          <p:nvPr/>
        </p:nvSpPr>
        <p:spPr>
          <a:xfrm>
            <a:off x="4677473" y="1054842"/>
            <a:ext cx="337753" cy="1448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
        <p:nvSpPr>
          <p:cNvPr id="10" name="Rectangle 9">
            <a:extLst>
              <a:ext uri="{FF2B5EF4-FFF2-40B4-BE49-F238E27FC236}">
                <a16:creationId xmlns:a16="http://schemas.microsoft.com/office/drawing/2014/main" id="{734A7ABF-CD24-E6B4-36B6-E98D2939D7F6}"/>
              </a:ext>
            </a:extLst>
          </p:cNvPr>
          <p:cNvSpPr/>
          <p:nvPr/>
        </p:nvSpPr>
        <p:spPr>
          <a:xfrm>
            <a:off x="4694166" y="1183063"/>
            <a:ext cx="660430" cy="144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
        <p:nvSpPr>
          <p:cNvPr id="11" name="Rectangle 10">
            <a:extLst>
              <a:ext uri="{FF2B5EF4-FFF2-40B4-BE49-F238E27FC236}">
                <a16:creationId xmlns:a16="http://schemas.microsoft.com/office/drawing/2014/main" id="{7F4C13FE-8A8D-A5DB-944C-BBF496800277}"/>
              </a:ext>
            </a:extLst>
          </p:cNvPr>
          <p:cNvSpPr/>
          <p:nvPr/>
        </p:nvSpPr>
        <p:spPr>
          <a:xfrm>
            <a:off x="5835991" y="1269863"/>
            <a:ext cx="989909" cy="1562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
        <p:nvSpPr>
          <p:cNvPr id="12" name="Rectangle 11">
            <a:extLst>
              <a:ext uri="{FF2B5EF4-FFF2-40B4-BE49-F238E27FC236}">
                <a16:creationId xmlns:a16="http://schemas.microsoft.com/office/drawing/2014/main" id="{92367F0C-982E-691D-D331-FA39F2F946C6}"/>
              </a:ext>
            </a:extLst>
          </p:cNvPr>
          <p:cNvSpPr/>
          <p:nvPr/>
        </p:nvSpPr>
        <p:spPr>
          <a:xfrm>
            <a:off x="5835990" y="1506796"/>
            <a:ext cx="1054961" cy="1116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
        <p:nvSpPr>
          <p:cNvPr id="13" name="Rectangle 12">
            <a:extLst>
              <a:ext uri="{FF2B5EF4-FFF2-40B4-BE49-F238E27FC236}">
                <a16:creationId xmlns:a16="http://schemas.microsoft.com/office/drawing/2014/main" id="{5AB76561-3815-59E5-A5A5-B9E5923A0C2B}"/>
              </a:ext>
            </a:extLst>
          </p:cNvPr>
          <p:cNvSpPr/>
          <p:nvPr/>
        </p:nvSpPr>
        <p:spPr>
          <a:xfrm>
            <a:off x="5876080" y="3939017"/>
            <a:ext cx="1303196" cy="1387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
        <p:nvSpPr>
          <p:cNvPr id="14" name="Rectangle 13">
            <a:extLst>
              <a:ext uri="{FF2B5EF4-FFF2-40B4-BE49-F238E27FC236}">
                <a16:creationId xmlns:a16="http://schemas.microsoft.com/office/drawing/2014/main" id="{C002C8E7-4417-FB1B-9933-6B0BC5847107}"/>
              </a:ext>
            </a:extLst>
          </p:cNvPr>
          <p:cNvSpPr/>
          <p:nvPr/>
        </p:nvSpPr>
        <p:spPr>
          <a:xfrm>
            <a:off x="4786185" y="1722199"/>
            <a:ext cx="387178" cy="144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
        <p:nvSpPr>
          <p:cNvPr id="15" name="Rectangle 14">
            <a:extLst>
              <a:ext uri="{FF2B5EF4-FFF2-40B4-BE49-F238E27FC236}">
                <a16:creationId xmlns:a16="http://schemas.microsoft.com/office/drawing/2014/main" id="{0B679620-8B1B-B643-7C09-610A1934336C}"/>
              </a:ext>
            </a:extLst>
          </p:cNvPr>
          <p:cNvSpPr/>
          <p:nvPr/>
        </p:nvSpPr>
        <p:spPr>
          <a:xfrm>
            <a:off x="4979773" y="1926922"/>
            <a:ext cx="572529" cy="144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
        <p:nvSpPr>
          <p:cNvPr id="16" name="Arrow: Left 15">
            <a:extLst>
              <a:ext uri="{FF2B5EF4-FFF2-40B4-BE49-F238E27FC236}">
                <a16:creationId xmlns:a16="http://schemas.microsoft.com/office/drawing/2014/main" id="{47F78E5C-E78C-BB29-26B5-6E0D9012A2F7}"/>
              </a:ext>
            </a:extLst>
          </p:cNvPr>
          <p:cNvSpPr/>
          <p:nvPr/>
        </p:nvSpPr>
        <p:spPr>
          <a:xfrm rot="2700000">
            <a:off x="1450346" y="174160"/>
            <a:ext cx="1250156" cy="921544"/>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346256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Future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55</a:t>
            </a:fld>
            <a:endParaRPr lang="en"/>
          </a:p>
        </p:txBody>
      </p:sp>
      <p:sp>
        <p:nvSpPr>
          <p:cNvPr id="6" name="TextBox 5">
            <a:extLst>
              <a:ext uri="{FF2B5EF4-FFF2-40B4-BE49-F238E27FC236}">
                <a16:creationId xmlns:a16="http://schemas.microsoft.com/office/drawing/2014/main" id="{60440936-D4ED-4EB1-FAC6-9D1A15417778}"/>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pic>
        <p:nvPicPr>
          <p:cNvPr id="7" name="Picture 6">
            <a:extLst>
              <a:ext uri="{FF2B5EF4-FFF2-40B4-BE49-F238E27FC236}">
                <a16:creationId xmlns:a16="http://schemas.microsoft.com/office/drawing/2014/main" id="{71EE819F-801F-0BEA-7797-21FEC4426B11}"/>
              </a:ext>
            </a:extLst>
          </p:cNvPr>
          <p:cNvPicPr>
            <a:picLocks noChangeAspect="1"/>
          </p:cNvPicPr>
          <p:nvPr/>
        </p:nvPicPr>
        <p:blipFill>
          <a:blip r:embed="rId3"/>
          <a:stretch>
            <a:fillRect/>
          </a:stretch>
        </p:blipFill>
        <p:spPr>
          <a:xfrm>
            <a:off x="0" y="1152377"/>
            <a:ext cx="9144000" cy="2838745"/>
          </a:xfrm>
          <a:prstGeom prst="rect">
            <a:avLst/>
          </a:prstGeom>
        </p:spPr>
      </p:pic>
      <p:sp>
        <p:nvSpPr>
          <p:cNvPr id="8" name="Arrow: Left 7">
            <a:extLst>
              <a:ext uri="{FF2B5EF4-FFF2-40B4-BE49-F238E27FC236}">
                <a16:creationId xmlns:a16="http://schemas.microsoft.com/office/drawing/2014/main" id="{CED5FF10-D7A0-DE9A-CAED-C6BA7D836B48}"/>
              </a:ext>
            </a:extLst>
          </p:cNvPr>
          <p:cNvSpPr/>
          <p:nvPr/>
        </p:nvSpPr>
        <p:spPr>
          <a:xfrm rot="18900000">
            <a:off x="4714734" y="691605"/>
            <a:ext cx="1250156" cy="921544"/>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 name="Arrow: Left 8">
            <a:extLst>
              <a:ext uri="{FF2B5EF4-FFF2-40B4-BE49-F238E27FC236}">
                <a16:creationId xmlns:a16="http://schemas.microsoft.com/office/drawing/2014/main" id="{DEB4A09F-C80F-96DD-66B8-4250DC02E505}"/>
              </a:ext>
            </a:extLst>
          </p:cNvPr>
          <p:cNvSpPr/>
          <p:nvPr/>
        </p:nvSpPr>
        <p:spPr>
          <a:xfrm rot="18900000">
            <a:off x="4028185" y="1994727"/>
            <a:ext cx="1250156" cy="921544"/>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 name="Arrow: Left 9">
            <a:extLst>
              <a:ext uri="{FF2B5EF4-FFF2-40B4-BE49-F238E27FC236}">
                <a16:creationId xmlns:a16="http://schemas.microsoft.com/office/drawing/2014/main" id="{6006F139-809E-5D7B-CFDC-1B86F0C5191D}"/>
              </a:ext>
            </a:extLst>
          </p:cNvPr>
          <p:cNvSpPr/>
          <p:nvPr/>
        </p:nvSpPr>
        <p:spPr>
          <a:xfrm rot="18900000">
            <a:off x="7595168" y="2241797"/>
            <a:ext cx="1250156" cy="921544"/>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174984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animBg="1"/>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Future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56</a:t>
            </a:fld>
            <a:endParaRPr lang="en"/>
          </a:p>
        </p:txBody>
      </p:sp>
      <p:sp>
        <p:nvSpPr>
          <p:cNvPr id="6" name="TextBox 5">
            <a:extLst>
              <a:ext uri="{FF2B5EF4-FFF2-40B4-BE49-F238E27FC236}">
                <a16:creationId xmlns:a16="http://schemas.microsoft.com/office/drawing/2014/main" id="{60440936-D4ED-4EB1-FAC6-9D1A15417778}"/>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pic>
        <p:nvPicPr>
          <p:cNvPr id="10" name="Picture 9">
            <a:extLst>
              <a:ext uri="{FF2B5EF4-FFF2-40B4-BE49-F238E27FC236}">
                <a16:creationId xmlns:a16="http://schemas.microsoft.com/office/drawing/2014/main" id="{1224F6CD-1AAE-0DDA-BA99-F8CC3CF4F570}"/>
              </a:ext>
            </a:extLst>
          </p:cNvPr>
          <p:cNvPicPr>
            <a:picLocks noChangeAspect="1"/>
          </p:cNvPicPr>
          <p:nvPr/>
        </p:nvPicPr>
        <p:blipFill>
          <a:blip r:embed="rId3"/>
          <a:stretch>
            <a:fillRect/>
          </a:stretch>
        </p:blipFill>
        <p:spPr>
          <a:xfrm>
            <a:off x="0" y="785814"/>
            <a:ext cx="9144000" cy="2524539"/>
          </a:xfrm>
          <a:prstGeom prst="rect">
            <a:avLst/>
          </a:prstGeom>
        </p:spPr>
      </p:pic>
      <p:pic>
        <p:nvPicPr>
          <p:cNvPr id="7" name="Picture 6">
            <a:extLst>
              <a:ext uri="{FF2B5EF4-FFF2-40B4-BE49-F238E27FC236}">
                <a16:creationId xmlns:a16="http://schemas.microsoft.com/office/drawing/2014/main" id="{D6EDE202-209B-F4B4-9E6C-001927D992B3}"/>
              </a:ext>
            </a:extLst>
          </p:cNvPr>
          <p:cNvPicPr>
            <a:picLocks noChangeAspect="1"/>
          </p:cNvPicPr>
          <p:nvPr/>
        </p:nvPicPr>
        <p:blipFill rotWithShape="1">
          <a:blip r:embed="rId4"/>
          <a:srcRect t="2025" r="4684" b="6994"/>
          <a:stretch/>
        </p:blipFill>
        <p:spPr>
          <a:xfrm>
            <a:off x="921887" y="1528118"/>
            <a:ext cx="8715633" cy="3302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3719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Future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r>
              <a:rPr lang="en-US" dirty="0"/>
              <a:t>Make a Python script</a:t>
            </a:r>
          </a:p>
          <a:p>
            <a:pPr lvl="1"/>
            <a:r>
              <a:rPr lang="en-US" dirty="0"/>
              <a:t>The </a:t>
            </a:r>
            <a:r>
              <a:rPr lang="en-US" dirty="0" err="1"/>
              <a:t>deobfuscation</a:t>
            </a:r>
            <a:r>
              <a:rPr lang="en-US" dirty="0"/>
              <a:t> function is at </a:t>
            </a:r>
            <a:r>
              <a:rPr lang="en-US" dirty="0">
                <a:latin typeface="Lucida Console" panose="020B0609040504020204" pitchFamily="49" charset="0"/>
              </a:rPr>
              <a:t>0x10009F00</a:t>
            </a:r>
            <a:r>
              <a:rPr lang="en-US" dirty="0"/>
              <a:t> and is called from what calls </a:t>
            </a:r>
            <a:r>
              <a:rPr lang="en-US" dirty="0">
                <a:latin typeface="Lucida Console" panose="020B0609040504020204" pitchFamily="49" charset="0"/>
              </a:rPr>
              <a:t>7za</a:t>
            </a:r>
            <a:r>
              <a:rPr lang="en-US" dirty="0"/>
              <a:t> at </a:t>
            </a:r>
            <a:r>
              <a:rPr lang="en-US" dirty="0">
                <a:latin typeface="Lucida Console" panose="020B0609040504020204" pitchFamily="49" charset="0"/>
              </a:rPr>
              <a:t>0x10002DE0</a:t>
            </a:r>
          </a:p>
          <a:p>
            <a:r>
              <a:rPr lang="en-US" dirty="0"/>
              <a:t>Run the decrypted firmware through EMBA</a:t>
            </a:r>
          </a:p>
          <a:p>
            <a:pPr lvl="1"/>
            <a:r>
              <a:rPr lang="en-US" dirty="0" err="1">
                <a:latin typeface="Lucida Console" panose="020B0609040504020204" pitchFamily="49" charset="0"/>
              </a:rPr>
              <a:t>compress.img</a:t>
            </a:r>
            <a:r>
              <a:rPr lang="en-US" dirty="0"/>
              <a:t> is your friend</a:t>
            </a:r>
          </a:p>
          <a:p>
            <a:r>
              <a:rPr lang="en-US" dirty="0"/>
              <a:t>Track whether and when </a:t>
            </a:r>
            <a:r>
              <a:rPr lang="en-US" dirty="0" err="1"/>
              <a:t>Zyxel</a:t>
            </a:r>
            <a:r>
              <a:rPr lang="en-US" dirty="0"/>
              <a:t> makes a breaking change to this process</a:t>
            </a:r>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57</a:t>
            </a:fld>
            <a:endParaRPr lang="en"/>
          </a:p>
        </p:txBody>
      </p:sp>
      <p:sp>
        <p:nvSpPr>
          <p:cNvPr id="6" name="TextBox 5">
            <a:extLst>
              <a:ext uri="{FF2B5EF4-FFF2-40B4-BE49-F238E27FC236}">
                <a16:creationId xmlns:a16="http://schemas.microsoft.com/office/drawing/2014/main" id="{60440936-D4ED-4EB1-FAC6-9D1A15417778}"/>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2827986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Future</a:t>
            </a:r>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58</a:t>
            </a:fld>
            <a:endParaRPr lang="en"/>
          </a:p>
        </p:txBody>
      </p:sp>
      <p:grpSp>
        <p:nvGrpSpPr>
          <p:cNvPr id="13" name="Group 12">
            <a:extLst>
              <a:ext uri="{FF2B5EF4-FFF2-40B4-BE49-F238E27FC236}">
                <a16:creationId xmlns:a16="http://schemas.microsoft.com/office/drawing/2014/main" id="{309B28B9-91DD-45CA-B0BC-BB029C8A3D38}"/>
              </a:ext>
            </a:extLst>
          </p:cNvPr>
          <p:cNvGrpSpPr/>
          <p:nvPr/>
        </p:nvGrpSpPr>
        <p:grpSpPr>
          <a:xfrm>
            <a:off x="1663938" y="1581107"/>
            <a:ext cx="5816124" cy="1981286"/>
            <a:chOff x="1799415" y="2123183"/>
            <a:chExt cx="5816124" cy="1981286"/>
          </a:xfrm>
        </p:grpSpPr>
        <p:sp>
          <p:nvSpPr>
            <p:cNvPr id="6" name="Rectangle 5">
              <a:extLst>
                <a:ext uri="{FF2B5EF4-FFF2-40B4-BE49-F238E27FC236}">
                  <a16:creationId xmlns:a16="http://schemas.microsoft.com/office/drawing/2014/main" id="{CEBA107E-56BE-4C59-B7A4-935112966142}"/>
                </a:ext>
              </a:extLst>
            </p:cNvPr>
            <p:cNvSpPr/>
            <p:nvPr/>
          </p:nvSpPr>
          <p:spPr>
            <a:xfrm>
              <a:off x="1868893" y="2123183"/>
              <a:ext cx="1504444" cy="15087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C31BF1-918D-476B-93E1-D9889213D3AC}"/>
                </a:ext>
              </a:extLst>
            </p:cNvPr>
            <p:cNvSpPr/>
            <p:nvPr/>
          </p:nvSpPr>
          <p:spPr>
            <a:xfrm>
              <a:off x="6073678" y="2125521"/>
              <a:ext cx="1504444" cy="15087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4C5507-820B-4117-98C1-2C6F991784E0}"/>
                </a:ext>
              </a:extLst>
            </p:cNvPr>
            <p:cNvSpPr/>
            <p:nvPr/>
          </p:nvSpPr>
          <p:spPr>
            <a:xfrm>
              <a:off x="3971285" y="2123183"/>
              <a:ext cx="1504444" cy="15087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266D5232-5153-45F9-BD21-560D97D5C643}"/>
                </a:ext>
              </a:extLst>
            </p:cNvPr>
            <p:cNvSpPr/>
            <p:nvPr/>
          </p:nvSpPr>
          <p:spPr>
            <a:xfrm>
              <a:off x="3971285" y="2123183"/>
              <a:ext cx="1315090" cy="1508760"/>
            </a:xfrm>
            <a:prstGeom prst="r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9F91AFC-38B0-482F-B024-8DE7F58EB860}"/>
                </a:ext>
              </a:extLst>
            </p:cNvPr>
            <p:cNvSpPr txBox="1"/>
            <p:nvPr/>
          </p:nvSpPr>
          <p:spPr>
            <a:xfrm>
              <a:off x="1799415" y="3642804"/>
              <a:ext cx="1643399" cy="461665"/>
            </a:xfrm>
            <a:prstGeom prst="rect">
              <a:avLst/>
            </a:prstGeom>
            <a:noFill/>
          </p:spPr>
          <p:txBody>
            <a:bodyPr wrap="none" rtlCol="0">
              <a:spAutoFit/>
            </a:bodyPr>
            <a:lstStyle/>
            <a:p>
              <a:r>
                <a:rPr lang="en-US" sz="2400" dirty="0">
                  <a:solidFill>
                    <a:schemeClr val="dk1"/>
                  </a:solidFill>
                  <a:latin typeface="PT Serif"/>
                  <a:sym typeface="PT Serif"/>
                </a:rPr>
                <a:t>Plain-Text</a:t>
              </a:r>
            </a:p>
          </p:txBody>
        </p:sp>
        <p:sp>
          <p:nvSpPr>
            <p:cNvPr id="11" name="TextBox 10">
              <a:extLst>
                <a:ext uri="{FF2B5EF4-FFF2-40B4-BE49-F238E27FC236}">
                  <a16:creationId xmlns:a16="http://schemas.microsoft.com/office/drawing/2014/main" id="{FD4D1400-D260-47D5-B9C9-5BC5756DA46E}"/>
                </a:ext>
              </a:extLst>
            </p:cNvPr>
            <p:cNvSpPr txBox="1"/>
            <p:nvPr/>
          </p:nvSpPr>
          <p:spPr>
            <a:xfrm>
              <a:off x="3914631" y="3642804"/>
              <a:ext cx="1617751" cy="461665"/>
            </a:xfrm>
            <a:prstGeom prst="rect">
              <a:avLst/>
            </a:prstGeom>
            <a:noFill/>
          </p:spPr>
          <p:txBody>
            <a:bodyPr wrap="none" rtlCol="0">
              <a:spAutoFit/>
            </a:bodyPr>
            <a:lstStyle/>
            <a:p>
              <a:r>
                <a:rPr lang="en-US" sz="2400" dirty="0">
                  <a:solidFill>
                    <a:schemeClr val="dk1"/>
                  </a:solidFill>
                  <a:latin typeface="PT Serif"/>
                  <a:sym typeface="PT Serif"/>
                </a:rPr>
                <a:t>Transition</a:t>
              </a:r>
            </a:p>
          </p:txBody>
        </p:sp>
        <p:sp>
          <p:nvSpPr>
            <p:cNvPr id="12" name="TextBox 11">
              <a:extLst>
                <a:ext uri="{FF2B5EF4-FFF2-40B4-BE49-F238E27FC236}">
                  <a16:creationId xmlns:a16="http://schemas.microsoft.com/office/drawing/2014/main" id="{861931C9-409D-4F71-A0D6-9AD3EEA7C7DF}"/>
                </a:ext>
              </a:extLst>
            </p:cNvPr>
            <p:cNvSpPr txBox="1"/>
            <p:nvPr/>
          </p:nvSpPr>
          <p:spPr>
            <a:xfrm>
              <a:off x="6036261" y="3642804"/>
              <a:ext cx="1579278" cy="461665"/>
            </a:xfrm>
            <a:prstGeom prst="rect">
              <a:avLst/>
            </a:prstGeom>
            <a:noFill/>
          </p:spPr>
          <p:txBody>
            <a:bodyPr wrap="none" rtlCol="0">
              <a:spAutoFit/>
            </a:bodyPr>
            <a:lstStyle/>
            <a:p>
              <a:r>
                <a:rPr lang="en-US" sz="2400" dirty="0">
                  <a:solidFill>
                    <a:schemeClr val="dk1"/>
                  </a:solidFill>
                  <a:latin typeface="PT Serif"/>
                  <a:sym typeface="PT Serif"/>
                </a:rPr>
                <a:t>Encrypted</a:t>
              </a:r>
            </a:p>
          </p:txBody>
        </p:sp>
      </p:grpSp>
      <p:sp>
        <p:nvSpPr>
          <p:cNvPr id="14" name="TextBox 13">
            <a:extLst>
              <a:ext uri="{FF2B5EF4-FFF2-40B4-BE49-F238E27FC236}">
                <a16:creationId xmlns:a16="http://schemas.microsoft.com/office/drawing/2014/main" id="{DE01A97A-2041-41CD-F54A-B5D348129BB2}"/>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
        <p:nvSpPr>
          <p:cNvPr id="15" name="Arrow: Left 14">
            <a:extLst>
              <a:ext uri="{FF2B5EF4-FFF2-40B4-BE49-F238E27FC236}">
                <a16:creationId xmlns:a16="http://schemas.microsoft.com/office/drawing/2014/main" id="{7E178519-28EF-CC60-973C-89A0B284E4AF}"/>
              </a:ext>
            </a:extLst>
          </p:cNvPr>
          <p:cNvSpPr/>
          <p:nvPr/>
        </p:nvSpPr>
        <p:spPr>
          <a:xfrm rot="18900000" flipH="1">
            <a:off x="604459" y="3239627"/>
            <a:ext cx="1250156" cy="921544"/>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Arrow: Left 16">
            <a:extLst>
              <a:ext uri="{FF2B5EF4-FFF2-40B4-BE49-F238E27FC236}">
                <a16:creationId xmlns:a16="http://schemas.microsoft.com/office/drawing/2014/main" id="{EA79111B-F857-5986-01C7-48D4127EBD78}"/>
              </a:ext>
            </a:extLst>
          </p:cNvPr>
          <p:cNvSpPr/>
          <p:nvPr/>
        </p:nvSpPr>
        <p:spPr>
          <a:xfrm rot="18900000" flipH="1">
            <a:off x="2738031" y="3239627"/>
            <a:ext cx="1250156" cy="921544"/>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8" name="Arrow: Left 17">
            <a:extLst>
              <a:ext uri="{FF2B5EF4-FFF2-40B4-BE49-F238E27FC236}">
                <a16:creationId xmlns:a16="http://schemas.microsoft.com/office/drawing/2014/main" id="{FD2A70AA-1A22-21BB-3399-30C86F98E612}"/>
              </a:ext>
            </a:extLst>
          </p:cNvPr>
          <p:cNvSpPr/>
          <p:nvPr/>
        </p:nvSpPr>
        <p:spPr>
          <a:xfrm rot="18900000" flipH="1">
            <a:off x="4866503" y="3239626"/>
            <a:ext cx="1250156" cy="921544"/>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96356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7" grpId="0" animBg="1"/>
      <p:bldP spid="17" grpId="1" animBg="1"/>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Future</a:t>
            </a:r>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59</a:t>
            </a:fld>
            <a:endParaRPr lang="en"/>
          </a:p>
        </p:txBody>
      </p:sp>
      <p:pic>
        <p:nvPicPr>
          <p:cNvPr id="14" name="Picture 13" descr="Text&#10;&#10;Description automatically generated">
            <a:extLst>
              <a:ext uri="{FF2B5EF4-FFF2-40B4-BE49-F238E27FC236}">
                <a16:creationId xmlns:a16="http://schemas.microsoft.com/office/drawing/2014/main" id="{FFF21C21-367D-4792-AC06-2F9A7B394C04}"/>
              </a:ext>
            </a:extLst>
          </p:cNvPr>
          <p:cNvPicPr>
            <a:picLocks noChangeAspect="1"/>
          </p:cNvPicPr>
          <p:nvPr/>
        </p:nvPicPr>
        <p:blipFill>
          <a:blip r:embed="rId3"/>
          <a:stretch>
            <a:fillRect/>
          </a:stretch>
        </p:blipFill>
        <p:spPr>
          <a:xfrm>
            <a:off x="3046494" y="887730"/>
            <a:ext cx="3051012" cy="4255770"/>
          </a:xfrm>
          <a:prstGeom prst="rect">
            <a:avLst/>
          </a:prstGeom>
        </p:spPr>
      </p:pic>
      <p:sp>
        <p:nvSpPr>
          <p:cNvPr id="6" name="TextBox 5">
            <a:extLst>
              <a:ext uri="{FF2B5EF4-FFF2-40B4-BE49-F238E27FC236}">
                <a16:creationId xmlns:a16="http://schemas.microsoft.com/office/drawing/2014/main" id="{02CBC3E2-D14E-407C-3080-B28E1A243D7F}"/>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2461542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It was December 2020</a:t>
            </a:r>
          </a:p>
        </p:txBody>
      </p:sp>
      <p:sp>
        <p:nvSpPr>
          <p:cNvPr id="5" name="Text Placeholder 4">
            <a:extLst>
              <a:ext uri="{FF2B5EF4-FFF2-40B4-BE49-F238E27FC236}">
                <a16:creationId xmlns:a16="http://schemas.microsoft.com/office/drawing/2014/main" id="{ADB2D4CC-7D5E-44AB-811A-08F410625C7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pic>
        <p:nvPicPr>
          <p:cNvPr id="6" name="Picture 5" descr="Graphical user interface, website&#10;&#10;Description automatically generated">
            <a:extLst>
              <a:ext uri="{FF2B5EF4-FFF2-40B4-BE49-F238E27FC236}">
                <a16:creationId xmlns:a16="http://schemas.microsoft.com/office/drawing/2014/main" id="{D0EC4F9E-FFCA-43EA-B937-4F04313DC23D}"/>
              </a:ext>
            </a:extLst>
          </p:cNvPr>
          <p:cNvPicPr>
            <a:picLocks noChangeAspect="1"/>
          </p:cNvPicPr>
          <p:nvPr/>
        </p:nvPicPr>
        <p:blipFill rotWithShape="1">
          <a:blip r:embed="rId2"/>
          <a:srcRect b="14564"/>
          <a:stretch/>
        </p:blipFill>
        <p:spPr>
          <a:xfrm>
            <a:off x="2000407" y="962910"/>
            <a:ext cx="5143186" cy="3829305"/>
          </a:xfrm>
          <a:prstGeom prst="rect">
            <a:avLst/>
          </a:prstGeom>
        </p:spPr>
      </p:pic>
      <p:sp>
        <p:nvSpPr>
          <p:cNvPr id="10" name="TextBox 9">
            <a:extLst>
              <a:ext uri="{FF2B5EF4-FFF2-40B4-BE49-F238E27FC236}">
                <a16:creationId xmlns:a16="http://schemas.microsoft.com/office/drawing/2014/main" id="{1F4BD750-4D72-C1B0-3600-0AD9744D2642}"/>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28820522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The Future</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nchor="ctr"/>
          <a:lstStyle/>
          <a:p>
            <a:pPr marL="76200" indent="0" algn="ctr">
              <a:buNone/>
            </a:pPr>
            <a:r>
              <a:rPr lang="en-US" sz="4800" dirty="0"/>
              <a:t>Happy Bug Hunting!</a:t>
            </a:r>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60</a:t>
            </a:fld>
            <a:endParaRPr lang="en"/>
          </a:p>
        </p:txBody>
      </p:sp>
      <p:sp>
        <p:nvSpPr>
          <p:cNvPr id="6" name="TextBox 5">
            <a:extLst>
              <a:ext uri="{FF2B5EF4-FFF2-40B4-BE49-F238E27FC236}">
                <a16:creationId xmlns:a16="http://schemas.microsoft.com/office/drawing/2014/main" id="{9B69C9BF-85D5-C696-709D-E0FCDE21E0BE}"/>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31257217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B656-42E1-4F2B-A0F6-6C1536141445}"/>
              </a:ext>
            </a:extLst>
          </p:cNvPr>
          <p:cNvSpPr>
            <a:spLocks noGrp="1"/>
          </p:cNvSpPr>
          <p:nvPr>
            <p:ph type="title"/>
          </p:nvPr>
        </p:nvSpPr>
        <p:spPr/>
        <p:txBody>
          <a:bodyPr/>
          <a:lstStyle/>
          <a:p>
            <a:r>
              <a:rPr lang="en-US" sz="2400" cap="all" dirty="0"/>
              <a:t>Agenda</a:t>
            </a:r>
          </a:p>
        </p:txBody>
      </p:sp>
      <p:sp>
        <p:nvSpPr>
          <p:cNvPr id="3" name="Text Placeholder 2">
            <a:extLst>
              <a:ext uri="{FF2B5EF4-FFF2-40B4-BE49-F238E27FC236}">
                <a16:creationId xmlns:a16="http://schemas.microsoft.com/office/drawing/2014/main" id="{DE61D280-BE08-4440-BD62-616F430F11C6}"/>
              </a:ext>
            </a:extLst>
          </p:cNvPr>
          <p:cNvSpPr>
            <a:spLocks noGrp="1"/>
          </p:cNvSpPr>
          <p:nvPr>
            <p:ph type="body" idx="1"/>
          </p:nvPr>
        </p:nvSpPr>
        <p:spPr/>
        <p:txBody>
          <a:bodyPr/>
          <a:lstStyle/>
          <a:p>
            <a:r>
              <a:rPr lang="en-US" sz="1800" dirty="0"/>
              <a:t>Introduction</a:t>
            </a:r>
          </a:p>
          <a:p>
            <a:r>
              <a:rPr lang="en-US" sz="1800" dirty="0"/>
              <a:t>How it Started</a:t>
            </a:r>
          </a:p>
          <a:p>
            <a:r>
              <a:rPr lang="en-US" sz="1800" dirty="0"/>
              <a:t>The Firmware</a:t>
            </a:r>
          </a:p>
          <a:p>
            <a:r>
              <a:rPr lang="en-US" sz="1800" dirty="0"/>
              <a:t>The Hardware</a:t>
            </a:r>
          </a:p>
          <a:p>
            <a:r>
              <a:rPr lang="en-US" sz="1800" dirty="0"/>
              <a:t>The Software</a:t>
            </a:r>
          </a:p>
          <a:p>
            <a:r>
              <a:rPr lang="en-US" sz="1800" dirty="0"/>
              <a:t>How it’s Going</a:t>
            </a:r>
          </a:p>
          <a:p>
            <a:r>
              <a:rPr lang="en-US" sz="1800" dirty="0"/>
              <a:t>Future Work</a:t>
            </a:r>
          </a:p>
          <a:p>
            <a:r>
              <a:rPr lang="en-US" sz="1800" dirty="0"/>
              <a:t>Questions</a:t>
            </a:r>
          </a:p>
        </p:txBody>
      </p:sp>
      <p:sp>
        <p:nvSpPr>
          <p:cNvPr id="4" name="Slide Number Placeholder 3">
            <a:extLst>
              <a:ext uri="{FF2B5EF4-FFF2-40B4-BE49-F238E27FC236}">
                <a16:creationId xmlns:a16="http://schemas.microsoft.com/office/drawing/2014/main" id="{7C4D6641-A7FF-49E1-B8E2-B4BF4275C98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61</a:t>
            </a:fld>
            <a:endParaRPr lang="en"/>
          </a:p>
        </p:txBody>
      </p:sp>
      <p:sp>
        <p:nvSpPr>
          <p:cNvPr id="6" name="TextBox 5">
            <a:extLst>
              <a:ext uri="{FF2B5EF4-FFF2-40B4-BE49-F238E27FC236}">
                <a16:creationId xmlns:a16="http://schemas.microsoft.com/office/drawing/2014/main" id="{BDD4A32C-3878-16D1-6863-AE76DCC7B41E}"/>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39151858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Acknowledgements</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lstStyle/>
          <a:p>
            <a:r>
              <a:rPr lang="en-US" sz="2400" dirty="0">
                <a:effectLst/>
                <a:latin typeface="Calibri" panose="020F0502020204030204" pitchFamily="34" charset="0"/>
                <a:ea typeface="Calibri" panose="020F0502020204030204" pitchFamily="34" charset="0"/>
              </a:rPr>
              <a:t>My friends and family</a:t>
            </a:r>
          </a:p>
          <a:p>
            <a:r>
              <a:rPr lang="en-US" sz="2400" dirty="0">
                <a:effectLst/>
                <a:latin typeface="Calibri" panose="020F0502020204030204" pitchFamily="34" charset="0"/>
                <a:ea typeface="Calibri" panose="020F0502020204030204" pitchFamily="34" charset="0"/>
              </a:rPr>
              <a:t>DEF CON CFP Review Team</a:t>
            </a:r>
          </a:p>
          <a:p>
            <a:r>
              <a:rPr lang="en-US" sz="2400" dirty="0">
                <a:effectLst/>
                <a:latin typeface="Calibri" panose="020F0502020204030204" pitchFamily="34" charset="0"/>
                <a:ea typeface="Calibri" panose="020F0502020204030204" pitchFamily="34" charset="0"/>
              </a:rPr>
              <a:t>Niels </a:t>
            </a:r>
            <a:r>
              <a:rPr lang="en-US" sz="2400" dirty="0" err="1">
                <a:effectLst/>
                <a:latin typeface="Calibri" panose="020F0502020204030204" pitchFamily="34" charset="0"/>
                <a:ea typeface="Calibri" panose="020F0502020204030204" pitchFamily="34" charset="0"/>
              </a:rPr>
              <a:t>Teusink</a:t>
            </a:r>
            <a:r>
              <a:rPr lang="en-US" sz="2400" dirty="0">
                <a:effectLst/>
                <a:latin typeface="Calibri" panose="020F0502020204030204" pitchFamily="34" charset="0"/>
                <a:ea typeface="Calibri" panose="020F0502020204030204" pitchFamily="34" charset="0"/>
              </a:rPr>
              <a:t> (@NielsTeusink)</a:t>
            </a:r>
          </a:p>
          <a:p>
            <a:r>
              <a:rPr lang="en-US" sz="2400" dirty="0">
                <a:effectLst/>
                <a:latin typeface="Calibri" panose="020F0502020204030204" pitchFamily="34" charset="0"/>
                <a:ea typeface="Calibri" panose="020F0502020204030204" pitchFamily="34" charset="0"/>
              </a:rPr>
              <a:t>Michael Messner for EMBA</a:t>
            </a:r>
          </a:p>
          <a:p>
            <a:r>
              <a:rPr lang="en-US" dirty="0">
                <a:latin typeface="Calibri" panose="020F0502020204030204" pitchFamily="34" charset="0"/>
              </a:rPr>
              <a:t>Author of Every Other Tool Mentioned</a:t>
            </a:r>
          </a:p>
          <a:p>
            <a:r>
              <a:rPr lang="en-US" dirty="0">
                <a:latin typeface="Calibri" panose="020F0502020204030204" pitchFamily="34" charset="0"/>
              </a:rPr>
              <a:t>The </a:t>
            </a:r>
            <a:r>
              <a:rPr lang="en-US" dirty="0" err="1">
                <a:latin typeface="Calibri" panose="020F0502020204030204" pitchFamily="34" charset="0"/>
              </a:rPr>
              <a:t>Ghidra</a:t>
            </a:r>
            <a:r>
              <a:rPr lang="en-US" dirty="0">
                <a:latin typeface="Calibri" panose="020F0502020204030204" pitchFamily="34" charset="0"/>
              </a:rPr>
              <a:t> Project (ghidra-sre.org)</a:t>
            </a:r>
          </a:p>
          <a:p>
            <a:r>
              <a:rPr lang="en-US" dirty="0">
                <a:latin typeface="Calibri" panose="020F0502020204030204" pitchFamily="34" charset="0"/>
              </a:rPr>
              <a:t>Everyone who previewed my talk</a:t>
            </a:r>
          </a:p>
          <a:p>
            <a:endParaRPr lang="en-US" dirty="0"/>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62</a:t>
            </a:fld>
            <a:endParaRPr lang="en"/>
          </a:p>
        </p:txBody>
      </p:sp>
      <p:sp>
        <p:nvSpPr>
          <p:cNvPr id="6" name="TextBox 5">
            <a:extLst>
              <a:ext uri="{FF2B5EF4-FFF2-40B4-BE49-F238E27FC236}">
                <a16:creationId xmlns:a16="http://schemas.microsoft.com/office/drawing/2014/main" id="{1A761BD2-C12F-A60E-A8C7-B293A3C83AAD}"/>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18584782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3"/>
          <p:cNvSpPr txBox="1">
            <a:spLocks noGrp="1"/>
          </p:cNvSpPr>
          <p:nvPr>
            <p:ph type="ctrTitle" idx="4294967295"/>
          </p:nvPr>
        </p:nvSpPr>
        <p:spPr>
          <a:xfrm>
            <a:off x="685800" y="1095749"/>
            <a:ext cx="7772400" cy="5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THANKS!</a:t>
            </a:r>
            <a:endParaRPr sz="2400" dirty="0"/>
          </a:p>
        </p:txBody>
      </p:sp>
      <p:sp>
        <p:nvSpPr>
          <p:cNvPr id="356" name="Google Shape;356;p33"/>
          <p:cNvSpPr txBox="1">
            <a:spLocks noGrp="1"/>
          </p:cNvSpPr>
          <p:nvPr>
            <p:ph type="subTitle" idx="4294967295"/>
          </p:nvPr>
        </p:nvSpPr>
        <p:spPr>
          <a:xfrm>
            <a:off x="632400" y="1605863"/>
            <a:ext cx="7895700" cy="7848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4800" i="1" dirty="0">
                <a:solidFill>
                  <a:schemeClr val="accent1"/>
                </a:solidFill>
              </a:rPr>
              <a:t>Questions?</a:t>
            </a:r>
            <a:endParaRPr sz="4800" i="1" dirty="0">
              <a:solidFill>
                <a:schemeClr val="accent1"/>
              </a:solidFill>
            </a:endParaRPr>
          </a:p>
        </p:txBody>
      </p:sp>
      <p:sp>
        <p:nvSpPr>
          <p:cNvPr id="358" name="Google Shape;358;p33"/>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63</a:t>
            </a:fld>
            <a:endParaRPr/>
          </a:p>
        </p:txBody>
      </p:sp>
      <p:graphicFrame>
        <p:nvGraphicFramePr>
          <p:cNvPr id="2" name="Table 2">
            <a:extLst>
              <a:ext uri="{FF2B5EF4-FFF2-40B4-BE49-F238E27FC236}">
                <a16:creationId xmlns:a16="http://schemas.microsoft.com/office/drawing/2014/main" id="{38FF13D3-74C7-468B-88B1-E74C857D84EA}"/>
              </a:ext>
            </a:extLst>
          </p:cNvPr>
          <p:cNvGraphicFramePr>
            <a:graphicFrameLocks noGrp="1"/>
          </p:cNvGraphicFramePr>
          <p:nvPr>
            <p:extLst>
              <p:ext uri="{D42A27DB-BD31-4B8C-83A1-F6EECF244321}">
                <p14:modId xmlns:p14="http://schemas.microsoft.com/office/powerpoint/2010/main" val="3015968161"/>
              </p:ext>
            </p:extLst>
          </p:nvPr>
        </p:nvGraphicFramePr>
        <p:xfrm>
          <a:off x="2194875" y="2752838"/>
          <a:ext cx="4754250" cy="1371600"/>
        </p:xfrm>
        <a:graphic>
          <a:graphicData uri="http://schemas.openxmlformats.org/drawingml/2006/table">
            <a:tbl>
              <a:tblPr firstRow="1" bandRow="1">
                <a:tableStyleId>{4E4EEC15-A9DF-411B-84D9-FE5B546B08F0}</a:tableStyleId>
              </a:tblPr>
              <a:tblGrid>
                <a:gridCol w="1718156">
                  <a:extLst>
                    <a:ext uri="{9D8B030D-6E8A-4147-A177-3AD203B41FA5}">
                      <a16:colId xmlns:a16="http://schemas.microsoft.com/office/drawing/2014/main" val="2510743789"/>
                    </a:ext>
                  </a:extLst>
                </a:gridCol>
                <a:gridCol w="3036094">
                  <a:extLst>
                    <a:ext uri="{9D8B030D-6E8A-4147-A177-3AD203B41FA5}">
                      <a16:colId xmlns:a16="http://schemas.microsoft.com/office/drawing/2014/main" val="73612834"/>
                    </a:ext>
                  </a:extLst>
                </a:gridCol>
              </a:tblGrid>
              <a:tr h="370840">
                <a:tc>
                  <a:txBody>
                    <a:bodyPr/>
                    <a:lstStyle/>
                    <a:p>
                      <a:pPr algn="r"/>
                      <a:r>
                        <a:rPr lang="en-US" sz="2400" b="0" i="0" u="none" strike="noStrike" cap="none" dirty="0">
                          <a:solidFill>
                            <a:schemeClr val="dk1"/>
                          </a:solidFill>
                          <a:latin typeface="PT Serif"/>
                          <a:sym typeface="PT Serif"/>
                        </a:rPr>
                        <a:t>Twitter:</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a:r>
                        <a:rPr lang="en-US" sz="2400" dirty="0"/>
                        <a:t>	</a:t>
                      </a:r>
                      <a:r>
                        <a:rPr lang="en-US" sz="2400" b="0" i="0" u="none" strike="noStrike" cap="none" dirty="0">
                          <a:solidFill>
                            <a:schemeClr val="dk1"/>
                          </a:solidFill>
                          <a:latin typeface="PT Serif"/>
                          <a:sym typeface="PT Serif"/>
                        </a:rPr>
                        <a:t>@jaylagorio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98824116"/>
                  </a:ext>
                </a:extLst>
              </a:tr>
              <a:tr h="370840">
                <a:tc>
                  <a:txBody>
                    <a:bodyPr/>
                    <a:lstStyle/>
                    <a:p>
                      <a:pPr algn="r"/>
                      <a:r>
                        <a:rPr lang="en-US" sz="2400" b="0" i="0" u="none" strike="noStrike" cap="none">
                          <a:solidFill>
                            <a:schemeClr val="dk1"/>
                          </a:solidFill>
                          <a:latin typeface="PT Serif"/>
                        </a:rPr>
                        <a:t>Github:</a:t>
                      </a:r>
                      <a:endParaRPr lang="en-US" sz="2400" b="0" i="0" u="none" strike="noStrike" cap="none" dirty="0">
                        <a:solidFill>
                          <a:schemeClr val="dk1"/>
                        </a:solidFill>
                        <a:latin typeface="PT Serif"/>
                        <a:sym typeface="PT Serif"/>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a:r>
                        <a:rPr lang="en-US" sz="2400" dirty="0"/>
                        <a:t>	</a:t>
                      </a:r>
                      <a:r>
                        <a:rPr lang="en-US" sz="2400" b="0" i="0" u="none" strike="noStrike" cap="none" dirty="0">
                          <a:solidFill>
                            <a:schemeClr val="dk1"/>
                          </a:solidFill>
                          <a:latin typeface="PT Serif"/>
                        </a:rPr>
                        <a:t>@jaylagorio</a:t>
                      </a:r>
                      <a:endParaRPr lang="en-US" sz="2400" b="0" i="0" u="none" strike="noStrike" cap="none" dirty="0">
                        <a:solidFill>
                          <a:schemeClr val="dk1"/>
                        </a:solidFill>
                        <a:latin typeface="PT Serif"/>
                        <a:sym typeface="PT Serif"/>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801508235"/>
                  </a:ext>
                </a:extLst>
              </a:tr>
              <a:tr h="370839">
                <a:tc>
                  <a:txBody>
                    <a:bodyPr/>
                    <a:lstStyle/>
                    <a:p>
                      <a:pPr lvl="0" algn="r">
                        <a:buNone/>
                      </a:pPr>
                      <a:r>
                        <a:rPr lang="en-US" sz="2400" b="0" i="0" u="none" strike="noStrike" cap="none" noProof="0" dirty="0">
                          <a:solidFill>
                            <a:schemeClr val="dk1"/>
                          </a:solidFill>
                          <a:latin typeface="PT Serif"/>
                          <a:cs typeface="Arial"/>
                          <a:sym typeface="Arial"/>
                        </a:rPr>
                        <a:t>Email:</a:t>
                      </a:r>
                      <a:endParaRPr lang="en-US" sz="2400" b="0" i="0" u="none" strike="noStrike" cap="none" dirty="0">
                        <a:solidFill>
                          <a:schemeClr val="dk1"/>
                        </a:solidFill>
                        <a:latin typeface="PT Serif"/>
                        <a:cs typeface="Arial"/>
                        <a:sym typeface="PT Serif"/>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lvl="0" algn="l">
                        <a:lnSpc>
                          <a:spcPct val="100000"/>
                        </a:lnSpc>
                        <a:spcBef>
                          <a:spcPts val="0"/>
                        </a:spcBef>
                        <a:spcAft>
                          <a:spcPts val="0"/>
                        </a:spcAft>
                        <a:buNone/>
                      </a:pPr>
                      <a:r>
                        <a:rPr lang="en-US" sz="2400" dirty="0"/>
                        <a:t>	</a:t>
                      </a:r>
                      <a:r>
                        <a:rPr lang="en-US" sz="2400" b="0" i="0" u="none" strike="noStrike" cap="none" noProof="0" dirty="0">
                          <a:solidFill>
                            <a:schemeClr val="dk1"/>
                          </a:solidFill>
                          <a:latin typeface="PT Serif"/>
                          <a:cs typeface="Arial"/>
                          <a:sym typeface="Arial"/>
                        </a:rPr>
                        <a:t>jay@lagor.io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99966134"/>
                  </a:ext>
                </a:extLst>
              </a:tr>
            </a:tbl>
          </a:graphicData>
        </a:graphic>
      </p:graphicFrame>
    </p:spTree>
    <p:extLst>
      <p:ext uri="{BB962C8B-B14F-4D97-AF65-F5344CB8AC3E}">
        <p14:creationId xmlns:p14="http://schemas.microsoft.com/office/powerpoint/2010/main" val="5918028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89AB02-963F-4524-871E-8F8EB527ED9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64</a:t>
            </a:fld>
            <a:endParaRPr lang="en"/>
          </a:p>
        </p:txBody>
      </p:sp>
    </p:spTree>
    <p:extLst>
      <p:ext uri="{BB962C8B-B14F-4D97-AF65-F5344CB8AC3E}">
        <p14:creationId xmlns:p14="http://schemas.microsoft.com/office/powerpoint/2010/main" val="2783587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It was December 2020</a:t>
            </a:r>
          </a:p>
        </p:txBody>
      </p:sp>
      <p:sp>
        <p:nvSpPr>
          <p:cNvPr id="5" name="Text Placeholder 4">
            <a:extLst>
              <a:ext uri="{FF2B5EF4-FFF2-40B4-BE49-F238E27FC236}">
                <a16:creationId xmlns:a16="http://schemas.microsoft.com/office/drawing/2014/main" id="{17FBB5B0-94F9-4A97-8F2F-7C09A5C1E87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
        <p:nvSpPr>
          <p:cNvPr id="8" name="TextBox 7">
            <a:extLst>
              <a:ext uri="{FF2B5EF4-FFF2-40B4-BE49-F238E27FC236}">
                <a16:creationId xmlns:a16="http://schemas.microsoft.com/office/drawing/2014/main" id="{483FFB80-C1F3-AF5A-C799-0AB71A29194C}"/>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pic>
        <p:nvPicPr>
          <p:cNvPr id="1026" name="img540764">
            <a:extLst>
              <a:ext uri="{FF2B5EF4-FFF2-40B4-BE49-F238E27FC236}">
                <a16:creationId xmlns:a16="http://schemas.microsoft.com/office/drawing/2014/main" id="{D5841F4C-63ED-78D9-9A4F-3F9FD179A2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167" y="940566"/>
            <a:ext cx="3593666" cy="3809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9825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It was December 2020</a:t>
            </a:r>
          </a:p>
        </p:txBody>
      </p:sp>
      <p:sp>
        <p:nvSpPr>
          <p:cNvPr id="5" name="Text Placeholder 4">
            <a:extLst>
              <a:ext uri="{FF2B5EF4-FFF2-40B4-BE49-F238E27FC236}">
                <a16:creationId xmlns:a16="http://schemas.microsoft.com/office/drawing/2014/main" id="{17FBB5B0-94F9-4A97-8F2F-7C09A5C1E87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pic>
        <p:nvPicPr>
          <p:cNvPr id="6" name="Picture 5" descr="Text, letter&#10;&#10;Description automatically generated">
            <a:extLst>
              <a:ext uri="{FF2B5EF4-FFF2-40B4-BE49-F238E27FC236}">
                <a16:creationId xmlns:a16="http://schemas.microsoft.com/office/drawing/2014/main" id="{F5694E25-BCF8-4E2D-8343-BB1670BED355}"/>
              </a:ext>
            </a:extLst>
          </p:cNvPr>
          <p:cNvPicPr>
            <a:picLocks noChangeAspect="1"/>
          </p:cNvPicPr>
          <p:nvPr/>
        </p:nvPicPr>
        <p:blipFill rotWithShape="1">
          <a:blip r:embed="rId3"/>
          <a:srcRect b="31668"/>
          <a:stretch/>
        </p:blipFill>
        <p:spPr>
          <a:xfrm>
            <a:off x="2131522" y="994418"/>
            <a:ext cx="4880956" cy="3784738"/>
          </a:xfrm>
          <a:prstGeom prst="rect">
            <a:avLst/>
          </a:prstGeom>
        </p:spPr>
      </p:pic>
      <p:sp>
        <p:nvSpPr>
          <p:cNvPr id="8" name="TextBox 7">
            <a:extLst>
              <a:ext uri="{FF2B5EF4-FFF2-40B4-BE49-F238E27FC236}">
                <a16:creationId xmlns:a16="http://schemas.microsoft.com/office/drawing/2014/main" id="{483FFB80-C1F3-AF5A-C799-0AB71A29194C}"/>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889097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F5A-E785-4E11-8483-A695804961C0}"/>
              </a:ext>
            </a:extLst>
          </p:cNvPr>
          <p:cNvSpPr>
            <a:spLocks noGrp="1"/>
          </p:cNvSpPr>
          <p:nvPr>
            <p:ph type="title"/>
          </p:nvPr>
        </p:nvSpPr>
        <p:spPr/>
        <p:txBody>
          <a:bodyPr/>
          <a:lstStyle/>
          <a:p>
            <a:r>
              <a:rPr lang="en-US" sz="2400" cap="all" dirty="0"/>
              <a:t>It was December 2020</a:t>
            </a:r>
          </a:p>
        </p:txBody>
      </p:sp>
      <p:sp>
        <p:nvSpPr>
          <p:cNvPr id="3" name="Text Placeholder 2">
            <a:extLst>
              <a:ext uri="{FF2B5EF4-FFF2-40B4-BE49-F238E27FC236}">
                <a16:creationId xmlns:a16="http://schemas.microsoft.com/office/drawing/2014/main" id="{9B44C5E4-DCEA-4097-98B7-A22B14CC2359}"/>
              </a:ext>
            </a:extLst>
          </p:cNvPr>
          <p:cNvSpPr>
            <a:spLocks noGrp="1"/>
          </p:cNvSpPr>
          <p:nvPr>
            <p:ph type="body" idx="1"/>
          </p:nvPr>
        </p:nvSpPr>
        <p:spPr/>
        <p:txBody>
          <a:bodyPr anchor="ctr"/>
          <a:lstStyle/>
          <a:p>
            <a:pPr marL="76200" indent="0" algn="ctr">
              <a:buNone/>
            </a:pPr>
            <a:r>
              <a:rPr lang="en-US" sz="3200" i="1" dirty="0"/>
              <a:t>100,000 – 300,000 Potential Devices</a:t>
            </a:r>
          </a:p>
        </p:txBody>
      </p:sp>
      <p:sp>
        <p:nvSpPr>
          <p:cNvPr id="4" name="Slide Number Placeholder 3">
            <a:extLst>
              <a:ext uri="{FF2B5EF4-FFF2-40B4-BE49-F238E27FC236}">
                <a16:creationId xmlns:a16="http://schemas.microsoft.com/office/drawing/2014/main" id="{C4C2AA6B-F061-4806-81C0-041B1968F4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
        <p:nvSpPr>
          <p:cNvPr id="6" name="TextBox 5">
            <a:extLst>
              <a:ext uri="{FF2B5EF4-FFF2-40B4-BE49-F238E27FC236}">
                <a16:creationId xmlns:a16="http://schemas.microsoft.com/office/drawing/2014/main" id="{697E39E3-DC65-6006-6CF3-B9E6D1FC0E8F}"/>
              </a:ext>
            </a:extLst>
          </p:cNvPr>
          <p:cNvSpPr txBox="1"/>
          <p:nvPr/>
        </p:nvSpPr>
        <p:spPr>
          <a:xfrm>
            <a:off x="0" y="4889584"/>
            <a:ext cx="1843774" cy="253916"/>
          </a:xfrm>
          <a:prstGeom prst="rect">
            <a:avLst/>
          </a:prstGeom>
          <a:noFill/>
        </p:spPr>
        <p:txBody>
          <a:bodyPr wrap="none" rtlCol="0">
            <a:spAutoFit/>
          </a:bodyPr>
          <a:lstStyle/>
          <a:p>
            <a:r>
              <a:rPr lang="en-US" sz="1050" dirty="0">
                <a:solidFill>
                  <a:schemeClr val="accent2"/>
                </a:solidFill>
                <a:latin typeface="PT Serif"/>
                <a:sym typeface="PT Serif"/>
              </a:rPr>
              <a:t>@jaylagorio // jay@lagor.io</a:t>
            </a:r>
          </a:p>
        </p:txBody>
      </p:sp>
    </p:spTree>
    <p:extLst>
      <p:ext uri="{BB962C8B-B14F-4D97-AF65-F5344CB8AC3E}">
        <p14:creationId xmlns:p14="http://schemas.microsoft.com/office/powerpoint/2010/main" val="3637784253"/>
      </p:ext>
    </p:extLst>
  </p:cSld>
  <p:clrMapOvr>
    <a:masterClrMapping/>
  </p:clrMapOvr>
</p:sld>
</file>

<file path=ppt/theme/theme1.xml><?xml version="1.0" encoding="utf-8"?>
<a:theme xmlns:a="http://schemas.openxmlformats.org/drawingml/2006/main" name="Beatrice template">
  <a:themeElements>
    <a:clrScheme name="Custom 347">
      <a:dk1>
        <a:srgbClr val="1D1D1B"/>
      </a:dk1>
      <a:lt1>
        <a:srgbClr val="F3EFEA"/>
      </a:lt1>
      <a:dk2>
        <a:srgbClr val="434343"/>
      </a:dk2>
      <a:lt2>
        <a:srgbClr val="FFFFFF"/>
      </a:lt2>
      <a:accent1>
        <a:srgbClr val="8F7B87"/>
      </a:accent1>
      <a:accent2>
        <a:srgbClr val="A797A1"/>
      </a:accent2>
      <a:accent3>
        <a:srgbClr val="C0B5BC"/>
      </a:accent3>
      <a:accent4>
        <a:srgbClr val="E4DDE1"/>
      </a:accent4>
      <a:accent5>
        <a:srgbClr val="EFECED"/>
      </a:accent5>
      <a:accent6>
        <a:srgbClr val="F3EFEA"/>
      </a:accent6>
      <a:hlink>
        <a:srgbClr val="1D1D1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17436</TotalTime>
  <Words>3143</Words>
  <Application>Microsoft Office PowerPoint</Application>
  <PresentationFormat>On-screen Show (16:9)</PresentationFormat>
  <Paragraphs>418</Paragraphs>
  <Slides>64</Slides>
  <Notes>55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Montserrat</vt:lpstr>
      <vt:lpstr>Calibri Light</vt:lpstr>
      <vt:lpstr>PT Serif</vt:lpstr>
      <vt:lpstr>Calibri</vt:lpstr>
      <vt:lpstr>Lucida Console</vt:lpstr>
      <vt:lpstr>Beatrice template</vt:lpstr>
      <vt:lpstr>Tear Down this Zywall! Breaking Open Zyxel Encrypted Firmware</vt:lpstr>
      <vt:lpstr>Agenda</vt:lpstr>
      <vt:lpstr>Introduction</vt:lpstr>
      <vt:lpstr>whoami</vt:lpstr>
      <vt:lpstr>How It Started</vt:lpstr>
      <vt:lpstr>It was December 2020</vt:lpstr>
      <vt:lpstr>It was December 2020</vt:lpstr>
      <vt:lpstr>It was December 2020</vt:lpstr>
      <vt:lpstr>It was December 2020</vt:lpstr>
      <vt:lpstr>The Firmware</vt:lpstr>
      <vt:lpstr>The Firmware</vt:lpstr>
      <vt:lpstr>The Firmware</vt:lpstr>
      <vt:lpstr>The Firmware</vt:lpstr>
      <vt:lpstr>The Firmware</vt:lpstr>
      <vt:lpstr>The Firmware</vt:lpstr>
      <vt:lpstr>The Firmware</vt:lpstr>
      <vt:lpstr>The Firmware</vt:lpstr>
      <vt:lpstr>The Firmware</vt:lpstr>
      <vt:lpstr>The Firmware</vt:lpstr>
      <vt:lpstr>The Firmware</vt:lpstr>
      <vt:lpstr>The Firmware</vt:lpstr>
      <vt:lpstr>The Hardware</vt:lpstr>
      <vt:lpstr>The Hardware</vt:lpstr>
      <vt:lpstr>The Hardware</vt:lpstr>
      <vt:lpstr>The Hardware</vt:lpstr>
      <vt:lpstr>The Hardware</vt:lpstr>
      <vt:lpstr>The Hardware</vt:lpstr>
      <vt:lpstr>The Hardware</vt:lpstr>
      <vt:lpstr>The Hardware</vt:lpstr>
      <vt:lpstr>The Software</vt:lpstr>
      <vt:lpstr>The Software</vt:lpstr>
      <vt:lpstr>The Software</vt:lpstr>
      <vt:lpstr>The Software</vt:lpstr>
      <vt:lpstr>The Software</vt:lpstr>
      <vt:lpstr>The Software</vt:lpstr>
      <vt:lpstr>The Software</vt:lpstr>
      <vt:lpstr>The Software</vt:lpstr>
      <vt:lpstr>The Software</vt:lpstr>
      <vt:lpstr>The Software</vt:lpstr>
      <vt:lpstr>The Software</vt:lpstr>
      <vt:lpstr>The Software</vt:lpstr>
      <vt:lpstr>The Software</vt:lpstr>
      <vt:lpstr>How It’s Going</vt:lpstr>
      <vt:lpstr>The Bug</vt:lpstr>
      <vt:lpstr>The Bug</vt:lpstr>
      <vt:lpstr>The Bug</vt:lpstr>
      <vt:lpstr>Future Work</vt:lpstr>
      <vt:lpstr>The Future</vt:lpstr>
      <vt:lpstr>The Future</vt:lpstr>
      <vt:lpstr>The Future</vt:lpstr>
      <vt:lpstr>The Future</vt:lpstr>
      <vt:lpstr>The Future</vt:lpstr>
      <vt:lpstr>The Future</vt:lpstr>
      <vt:lpstr>The Future</vt:lpstr>
      <vt:lpstr>The Future</vt:lpstr>
      <vt:lpstr>The Future</vt:lpstr>
      <vt:lpstr>The Future</vt:lpstr>
      <vt:lpstr>The Future</vt:lpstr>
      <vt:lpstr>The Future</vt:lpstr>
      <vt:lpstr>The Future</vt:lpstr>
      <vt:lpstr>Agenda</vt:lpstr>
      <vt:lpstr>Acknowledgements</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Tear Down this Zywall! Breaking Open Zyxel Encrypted Firmware</dc:title>
  <dc:creator>Lagorio Jr, John M</dc:creator>
  <cp:lastModifiedBy>Jay Lagorio</cp:lastModifiedBy>
  <cp:revision>34</cp:revision>
  <dcterms:modified xsi:type="dcterms:W3CDTF">2022-08-12T19:40:42Z</dcterms:modified>
</cp:coreProperties>
</file>